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8" r:id="rId4"/>
    <p:sldMasterId id="2147483710" r:id="rId5"/>
    <p:sldMasterId id="2147483724" r:id="rId6"/>
    <p:sldMasterId id="2147483737" r:id="rId7"/>
  </p:sldMasterIdLst>
  <p:notesMasterIdLst>
    <p:notesMasterId r:id="rId35"/>
  </p:notesMasterIdLst>
  <p:sldIdLst>
    <p:sldId id="435" r:id="rId8"/>
    <p:sldId id="348" r:id="rId9"/>
    <p:sldId id="521" r:id="rId10"/>
    <p:sldId id="408" r:id="rId11"/>
    <p:sldId id="433" r:id="rId12"/>
    <p:sldId id="341" r:id="rId13"/>
    <p:sldId id="331" r:id="rId14"/>
    <p:sldId id="449" r:id="rId15"/>
    <p:sldId id="450" r:id="rId16"/>
    <p:sldId id="513" r:id="rId17"/>
    <p:sldId id="432" r:id="rId18"/>
    <p:sldId id="448" r:id="rId19"/>
    <p:sldId id="514" r:id="rId20"/>
    <p:sldId id="317" r:id="rId21"/>
    <p:sldId id="515" r:id="rId22"/>
    <p:sldId id="434" r:id="rId23"/>
    <p:sldId id="516" r:id="rId24"/>
    <p:sldId id="517" r:id="rId25"/>
    <p:sldId id="518" r:id="rId26"/>
    <p:sldId id="519" r:id="rId27"/>
    <p:sldId id="520" r:id="rId28"/>
    <p:sldId id="443" r:id="rId29"/>
    <p:sldId id="428" r:id="rId30"/>
    <p:sldId id="412" r:id="rId31"/>
    <p:sldId id="447" r:id="rId32"/>
    <p:sldId id="268" r:id="rId33"/>
    <p:sldId id="52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2916" autoAdjust="0"/>
  </p:normalViewPr>
  <p:slideViewPr>
    <p:cSldViewPr snapToGrid="0" snapToObjects="1">
      <p:cViewPr>
        <p:scale>
          <a:sx n="90" d="100"/>
          <a:sy n="90" d="100"/>
        </p:scale>
        <p:origin x="2728"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pPr/>
              <a:t>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pPr/>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169265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65692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C0BB72C-E357-0D4C-A666-ED3641AC4EB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87316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“﻿After all, others were doing this then. In the third century B.C. the Egyptian priest Manetho produced his </a:t>
            </a:r>
            <a:r>
              <a:rPr lang="en-US" dirty="0" err="1">
                <a:cs typeface="ＭＳ Ｐゴシック" charset="0"/>
              </a:rPr>
              <a:t>Aegyptiaka</a:t>
            </a:r>
            <a:r>
              <a:rPr lang="en-US" dirty="0">
                <a:cs typeface="ＭＳ Ｐゴシック" charset="0"/>
              </a:rPr>
              <a:t>, or history of Egypt, probably under Ptolemy II,</a:t>
            </a:r>
          </a:p>
          <a:p>
            <a:r>
              <a:rPr lang="en-US" dirty="0">
                <a:cs typeface="ＭＳ Ｐゴシック" charset="0"/>
              </a:rPr>
              <a:t>1 and by then so also did </a:t>
            </a:r>
            <a:r>
              <a:rPr lang="en-US" dirty="0" err="1">
                <a:cs typeface="ＭＳ Ｐゴシック" charset="0"/>
              </a:rPr>
              <a:t>Berossus</a:t>
            </a:r>
            <a:r>
              <a:rPr lang="en-US" dirty="0">
                <a:cs typeface="ＭＳ Ｐゴシック" charset="0"/>
              </a:rPr>
              <a:t>, priest of Marduk at Babylon, his </a:t>
            </a:r>
            <a:r>
              <a:rPr lang="en-US" dirty="0" err="1">
                <a:cs typeface="ＭＳ Ｐゴシック" charset="0"/>
              </a:rPr>
              <a:t>Chaldaika</a:t>
            </a:r>
            <a:r>
              <a:rPr lang="en-US" dirty="0">
                <a:cs typeface="ＭＳ Ｐゴシック" charset="0"/>
              </a:rPr>
              <a:t>, for his master, the Seleucid king Antiochus I.</a:t>
            </a:r>
          </a:p>
          <a:p>
            <a:r>
              <a:rPr lang="en-US" dirty="0">
                <a:cs typeface="ＭＳ Ｐゴシック" charset="0"/>
              </a:rPr>
              <a:t>2 Comparison with firsthand sources shows that these two writers could draw upon authentic local records and traditions in each case. So it is in principle possible to suggest that a group of early Hellenistic Jews tried to perform a similar service for their community by composing the books we now know as the Old Testament or Hebrew Bible.”</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0EBA43-3F6F-DF4D-9D8B-94AC00C318E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0162" name="Rectangle 2"/>
          <p:cNvSpPr>
            <a:spLocks noGrp="1" noRot="1" noChangeAspect="1" noChangeArrowheads="1" noTextEdit="1"/>
          </p:cNvSpPr>
          <p:nvPr>
            <p:ph type="sldImg"/>
          </p:nvPr>
        </p:nvSpPr>
        <p:spPr>
          <a:xfrm>
            <a:off x="1150938" y="692150"/>
            <a:ext cx="4556125" cy="3416300"/>
          </a:xfrm>
          <a:ln/>
        </p:spPr>
      </p:sp>
      <p:sp>
        <p:nvSpPr>
          <p:cNvPr id="2201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cs typeface="ＭＳ Ｐゴシック" charset="0"/>
              </a:rPr>
              <a:t>“﻿After all, others were doing this then. In the third century B.C. the Egyptian priest Manetho produced his </a:t>
            </a:r>
            <a:r>
              <a:rPr lang="en-US" dirty="0" err="1">
                <a:cs typeface="ＭＳ Ｐゴシック" charset="0"/>
              </a:rPr>
              <a:t>Aegyptiaka</a:t>
            </a:r>
            <a:r>
              <a:rPr lang="en-US" dirty="0">
                <a:cs typeface="ＭＳ Ｐゴシック" charset="0"/>
              </a:rPr>
              <a:t>, or history of Egypt, probably under Ptolemy II,1 and by then so also did </a:t>
            </a:r>
            <a:r>
              <a:rPr lang="en-US" dirty="0" err="1">
                <a:cs typeface="ＭＳ Ｐゴシック" charset="0"/>
              </a:rPr>
              <a:t>Berossus</a:t>
            </a:r>
            <a:r>
              <a:rPr lang="en-US" dirty="0">
                <a:cs typeface="ＭＳ Ｐゴシック" charset="0"/>
              </a:rPr>
              <a:t>, priest of Marduk at Babylon, his </a:t>
            </a:r>
            <a:r>
              <a:rPr lang="en-US" dirty="0" err="1">
                <a:cs typeface="ＭＳ Ｐゴシック" charset="0"/>
              </a:rPr>
              <a:t>Chaldaika</a:t>
            </a:r>
            <a:r>
              <a:rPr lang="en-US" dirty="0">
                <a:cs typeface="ＭＳ Ｐゴシック" charset="0"/>
              </a:rPr>
              <a:t>, for his master, the Seleucid king Antiochus I.2 Comparison with firsthand sources shows that these two writers could draw upon authentic local records and traditions in each case. So it is in principle possible to suggest that a group of early Hellenistic Jews tried to perform a similar service for their community by composing the books we now know as the Old Testament or Hebrew Bible.”</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a:p>
            <a:pPr eaLnBrk="1" hangingPunct="1"/>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C0BB72C-E357-0D4C-A666-ED3641AC4EB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3735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“﻿﻿The difference is, however, twofold. Factually, the Old Testament books were written in Hebrew — for their own community — right from the start, and were only translated into Greek (the Septuagint) afterward, and again primarily for their own community more than for Greek kings. Also, while Manetho and </a:t>
            </a:r>
            <a:r>
              <a:rPr lang="en-US" dirty="0" err="1">
                <a:cs typeface="ＭＳ Ｐゴシック" charset="0"/>
              </a:rPr>
              <a:t>Berossus</a:t>
            </a:r>
            <a:r>
              <a:rPr lang="en-US" dirty="0">
                <a:cs typeface="ＭＳ Ｐゴシック" charset="0"/>
              </a:rPr>
              <a:t> drew upon authentic history and sources, this activity is denied to the Jewish writers of the Old Testament. So, two questions here arise. (1) Were the Old Testament books all composed within circa 400-200 B.C.? And (2) are they virtually pure fiction of that time, with few or no roots in the real history of the Near East during circa 2000-400 B.C.?”</a:t>
            </a:r>
          </a:p>
          <a:p>
            <a:endParaRPr lang="en-US" dirty="0">
              <a:cs typeface="ＭＳ Ｐゴシック" charset="0"/>
            </a:endParaRPr>
          </a:p>
          <a:p>
            <a:r>
              <a:rPr lang="en-US" dirty="0">
                <a:cs typeface="ＭＳ Ｐゴシック" charset="0"/>
              </a:rPr>
              <a:t>Kitchen, K. A.. On the Reliability of the Old Testament . Wm. B. Eerdmans Publishing Co.. Kindle Edition. ”</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 </a:t>
            </a:r>
            <a:r>
              <a:rPr lang="en-US" dirty="0">
                <a:cs typeface="ＭＳ Ｐゴシック" charset="0"/>
              </a:rPr>
              <a:t>. Grand Rapids: Eerdmans, 2003. Kindle Edition. </a:t>
            </a:r>
          </a:p>
        </p:txBody>
      </p:sp>
    </p:spTree>
    <p:extLst>
      <p:ext uri="{BB962C8B-B14F-4D97-AF65-F5344CB8AC3E}">
        <p14:creationId xmlns:p14="http://schemas.microsoft.com/office/powerpoint/2010/main" val="317283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“﻿﻿﻿So our study on reliability of the Old Testament writings will deal with them in this light. Have they any claim whatsoever to present to us genuine information from within 2000-400? And were they originated (as we have them) entirely within, say, 400-200? In this little book we are dealing with matters of history, literature, culture, not with theology, doctrine, or dogma. My readers must go elsewhere if that is their sole interest. So “reliability” here is a quest into finding out what may be authentic (or otherwise) in the content and formats of the books of the Hebrew Bible. Are they purely fiction, containing nothing of historical value, or of major historical content and value, or a fictional matrix with a few historical nuggets embedded? Merely sitting back in a comfy armchair just wondering or speculating about the matter will achieve us nothing. Merely proclaiming one’s personal convictions for any of the three options just mentioned (all, nothing, or something historical) simply out of personal belief or agenda, and not from firm evidence on the question, is also a total waste of time. So, what kind of test or touchstone may we apply to indicate clearly the reliability or otherwise of Old Testament writers? The answer is in principle very simple, but in practice clumsy and cumbrous. We need to go back to antiquity itself, to go back to 400 B.C., to fly back through the long centuries… ”</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a:t>
            </a:r>
            <a:r>
              <a:rPr lang="en-US" dirty="0">
                <a:cs typeface="ＭＳ Ｐゴシック" charset="0"/>
              </a:rPr>
              <a:t>. Grand Rapids: Eerdmans, 2003. Kindle Edition. </a:t>
            </a:r>
          </a:p>
        </p:txBody>
      </p:sp>
    </p:spTree>
    <p:extLst>
      <p:ext uri="{BB962C8B-B14F-4D97-AF65-F5344CB8AC3E}">
        <p14:creationId xmlns:p14="http://schemas.microsoft.com/office/powerpoint/2010/main" val="197775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95838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“﻿﻿﻿So our study on reliability of the Old Testament writings will deal with them in this light. Have they any claim whatsoever to present to us genuine information from within 2000-400? And were they originated (as we have them) entirely within, say, 400-200? In this little book we are dealing with matters of history, literature, culture, not with theology, doctrine, or dogma. My readers must go elsewhere if that is their sole interest. So “reliability” here is a quest into finding out what may be authentic (or otherwise) in the content and formats of the books of the Hebrew Bible. Are they purely fiction, containing nothing of historical value, or of major historical content and value, or a fictional matrix with a few historical nuggets embedded? Merely sitting back in a comfy armchair just wondering or speculating about the matter will achieve us nothing. Merely proclaiming one’s personal convictions for any of the three options just mentioned (all, nothing, or something historical) simply out of personal belief or agenda, and not from firm evidence on the question, is also a total waste of time. So, what kind of test or touchstone may we apply to indicate clearly the reliability or otherwise of Old Testament writers? The answer is in principle very simple, but in practice clumsy and cumbrous. We need to go back to antiquity itself, to go back to 400 B.C., to fly back through the long centuries… ”</a:t>
            </a:r>
          </a:p>
          <a:p>
            <a:endParaRPr lang="en-US" dirty="0">
              <a:cs typeface="ＭＳ Ｐゴシック" charset="0"/>
            </a:endParaRPr>
          </a:p>
          <a:p>
            <a:r>
              <a:rPr lang="en-US" dirty="0">
                <a:cs typeface="ＭＳ Ｐゴシック" charset="0"/>
              </a:rPr>
              <a:t>Kitchen, K. A.. </a:t>
            </a:r>
            <a:r>
              <a:rPr lang="en-US" i="1" dirty="0">
                <a:cs typeface="ＭＳ Ｐゴシック" charset="0"/>
              </a:rPr>
              <a:t>On the Reliability of the Old Testament</a:t>
            </a:r>
            <a:r>
              <a:rPr lang="en-US" dirty="0">
                <a:cs typeface="ＭＳ Ｐゴシック" charset="0"/>
              </a:rPr>
              <a:t>. Grand Rapids: Eerdmans, 2003. Kindle Edition. </a:t>
            </a:r>
          </a:p>
        </p:txBody>
      </p:sp>
    </p:spTree>
    <p:extLst>
      <p:ext uri="{BB962C8B-B14F-4D97-AF65-F5344CB8AC3E}">
        <p14:creationId xmlns:p14="http://schemas.microsoft.com/office/powerpoint/2010/main" val="1002808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dirty="0"/>
              <a:t>“﻿For the purpose of our inquest, the basic Old Testament “story” can be divided conveniently into seven segments, representing its traditional sequence, without prejudice as to its historicity or otherwise. Table 1. The Seven Segments of Traditional Biblical “History” But we shall not follow this sequence in numerical order. Instead we shall go to the two most recent “periods” (6 and 7), first to 6, the divided monarchy, which is the period during which the Old Testament accounts are the most exposed, so to speak, to the maximum glare of publicity from external, non-biblical sources, during a period (ca. 930–580 B.C.) of the maximum availability of such evidence to set against the Old Testament data. Then, after tidying up the “tail end,” period 7, we can go back through those long corridors of time (5 back to 1) to consider the case for ever more remote periods in the record, both ancient Near Eastern and biblical, and eventually sum up the inquest.</a:t>
            </a:r>
          </a:p>
          <a:p>
            <a:endParaRPr lang="en-US" dirty="0"/>
          </a:p>
          <a:p>
            <a:r>
              <a:rPr lang="en-US" dirty="0"/>
              <a:t>Kitchen, K. A.. On the Reliability of the Old Testament . Wm. B. Eerdmans Publishing Co.. Kindle Edition.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OC Critical Studies in the 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pPr/>
              <a:t>3</a:t>
            </a:fld>
            <a:endParaRPr lang="en-US"/>
          </a:p>
        </p:txBody>
      </p:sp>
    </p:spTree>
    <p:extLst>
      <p:ext uri="{BB962C8B-B14F-4D97-AF65-F5344CB8AC3E}">
        <p14:creationId xmlns:p14="http://schemas.microsoft.com/office/powerpoint/2010/main" val="375515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8795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661E934-155C-464D-9E81-CFA271E0096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3F2DDB-08AF-E44C-9F5F-50271393E6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9F83C3-20C3-DB48-8E76-E618571D29CA}" type="slidenum">
              <a:rPr kumimoji="0" lang="en-US" sz="1200" b="0" i="0" u="none" strike="noStrike" kern="1200" cap="none" spc="0" normalizeH="0" baseline="0" noProof="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
        <p:nvSpPr>
          <p:cNvPr id="500738" name="Rectangle 2"/>
          <p:cNvSpPr>
            <a:spLocks noGrp="1" noRot="1" noChangeAspect="1" noChangeArrowheads="1"/>
          </p:cNvSpPr>
          <p:nvPr>
            <p:ph type="sldImg"/>
          </p:nvPr>
        </p:nvSpPr>
        <p:spPr>
          <a:solidFill>
            <a:srgbClr val="FFFFFF"/>
          </a:solidFill>
          <a:ln/>
        </p:spPr>
      </p:sp>
      <p:sp>
        <p:nvSpPr>
          <p:cNvPr id="500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D72B84C-E6D6-B845-9E9E-AAE782615037}" type="slidenum">
              <a:rPr kumimoji="0" lang="en-US" sz="1200" b="0" i="0" u="none" strike="noStrike" kern="1200" cap="none" spc="0" normalizeH="0" baseline="0" noProof="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
        <p:nvSpPr>
          <p:cNvPr id="502786" name="Rectangle 2"/>
          <p:cNvSpPr>
            <a:spLocks noGrp="1" noRot="1" noChangeAspect="1" noChangeArrowheads="1"/>
          </p:cNvSpPr>
          <p:nvPr>
            <p:ph type="sldImg"/>
          </p:nvPr>
        </p:nvSpPr>
        <p:spPr>
          <a:solidFill>
            <a:srgbClr val="FFFFFF"/>
          </a:solidFill>
          <a:ln/>
        </p:spPr>
      </p:sp>
      <p:sp>
        <p:nvSpPr>
          <p:cNvPr id="502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9187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75246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9304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33685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011647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5072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9872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01552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6363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0922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748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latin typeface="Times New Roman"/>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076513842"/>
      </p:ext>
    </p:extLst>
  </p:cSld>
  <p:clrMapOvr>
    <a:masterClrMapping/>
  </p:clrMapOvr>
  <p:transition spd="med">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6881986"/>
      </p:ext>
    </p:extLst>
  </p:cSld>
  <p:clrMapOvr>
    <a:masterClrMapping/>
  </p:clrMapOvr>
  <p:transition spd="med">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470742631"/>
      </p:ext>
    </p:extLst>
  </p:cSld>
  <p:clrMapOvr>
    <a:masterClrMapping/>
  </p:clrMapOvr>
  <p:transition spd="med">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407402382"/>
      </p:ext>
    </p:extLst>
  </p:cSld>
  <p:clrMapOvr>
    <a:masterClrMapping/>
  </p:clrMapOvr>
  <p:transition spd="med">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568580661"/>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223852203"/>
      </p:ext>
    </p:extLst>
  </p:cSld>
  <p:clrMapOvr>
    <a:masterClrMapping/>
  </p:clrMapOvr>
  <p:transition spd="med">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405741430"/>
      </p:ext>
    </p:extLst>
  </p:cSld>
  <p:clrMapOvr>
    <a:masterClrMapping/>
  </p:clrMapOvr>
  <p:transition spd="med">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158826226"/>
      </p:ext>
    </p:extLst>
  </p:cSld>
  <p:clrMapOvr>
    <a:masterClrMapping/>
  </p:clrMapOvr>
  <p:transition spd="med">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528667693"/>
      </p:ext>
    </p:extLst>
  </p:cSld>
  <p:clrMapOvr>
    <a:masterClrMapping/>
  </p:clrMapOvr>
  <p:transition spd="med">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511120216"/>
      </p:ext>
    </p:extLst>
  </p:cSld>
  <p:clrMapOvr>
    <a:masterClrMapping/>
  </p:clrMapOvr>
  <p:transition spd="med">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402135484"/>
      </p:ext>
    </p:extLst>
  </p:cSld>
  <p:clrMapOvr>
    <a:masterClrMapping/>
  </p:clrMapOvr>
  <p:transition spd="med">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B2289-3BE8-7F4F-A169-E0A2D6CE9A3D}" type="slidenum">
              <a:rPr lang="en-US"/>
              <a:pPr>
                <a:defRPr/>
              </a:pPr>
              <a:t>‹#›</a:t>
            </a:fld>
            <a:endParaRPr lang="en-US"/>
          </a:p>
        </p:txBody>
      </p:sp>
    </p:spTree>
    <p:extLst>
      <p:ext uri="{BB962C8B-B14F-4D97-AF65-F5344CB8AC3E}">
        <p14:creationId xmlns:p14="http://schemas.microsoft.com/office/powerpoint/2010/main" val="3962052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80FB7-30AF-AC4E-827D-54225D523A47}" type="slidenum">
              <a:rPr lang="en-US"/>
              <a:pPr>
                <a:defRPr/>
              </a:pPr>
              <a:t>‹#›</a:t>
            </a:fld>
            <a:endParaRPr lang="en-US"/>
          </a:p>
        </p:txBody>
      </p:sp>
    </p:spTree>
    <p:extLst>
      <p:ext uri="{BB962C8B-B14F-4D97-AF65-F5344CB8AC3E}">
        <p14:creationId xmlns:p14="http://schemas.microsoft.com/office/powerpoint/2010/main" val="184963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CF5E6-452D-DB46-83AA-9C53B3F8EEDB}" type="slidenum">
              <a:rPr lang="en-US"/>
              <a:pPr>
                <a:defRPr/>
              </a:pPr>
              <a:t>‹#›</a:t>
            </a:fld>
            <a:endParaRPr lang="en-US"/>
          </a:p>
        </p:txBody>
      </p:sp>
    </p:spTree>
    <p:extLst>
      <p:ext uri="{BB962C8B-B14F-4D97-AF65-F5344CB8AC3E}">
        <p14:creationId xmlns:p14="http://schemas.microsoft.com/office/powerpoint/2010/main" val="872661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1392AD-6002-2E44-8D5B-ADB3592D1769}" type="slidenum">
              <a:rPr lang="en-US"/>
              <a:pPr>
                <a:defRPr/>
              </a:pPr>
              <a:t>‹#›</a:t>
            </a:fld>
            <a:endParaRPr lang="en-US"/>
          </a:p>
        </p:txBody>
      </p:sp>
    </p:spTree>
    <p:extLst>
      <p:ext uri="{BB962C8B-B14F-4D97-AF65-F5344CB8AC3E}">
        <p14:creationId xmlns:p14="http://schemas.microsoft.com/office/powerpoint/2010/main" val="41041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DD0DD1-FDF3-114B-AC4A-47F8E351D14A}" type="slidenum">
              <a:rPr lang="en-US"/>
              <a:pPr>
                <a:defRPr/>
              </a:pPr>
              <a:t>‹#›</a:t>
            </a:fld>
            <a:endParaRPr lang="en-US"/>
          </a:p>
        </p:txBody>
      </p:sp>
    </p:spTree>
    <p:extLst>
      <p:ext uri="{BB962C8B-B14F-4D97-AF65-F5344CB8AC3E}">
        <p14:creationId xmlns:p14="http://schemas.microsoft.com/office/powerpoint/2010/main" val="188313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CF847E-9C1B-DD45-B910-6790A43E00FA}" type="slidenum">
              <a:rPr lang="en-US"/>
              <a:pPr>
                <a:defRPr/>
              </a:pPr>
              <a:t>‹#›</a:t>
            </a:fld>
            <a:endParaRPr lang="en-US"/>
          </a:p>
        </p:txBody>
      </p:sp>
    </p:spTree>
    <p:extLst>
      <p:ext uri="{BB962C8B-B14F-4D97-AF65-F5344CB8AC3E}">
        <p14:creationId xmlns:p14="http://schemas.microsoft.com/office/powerpoint/2010/main" val="510746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69474C-1ACC-C249-AD47-E64CB9597C7E}" type="slidenum">
              <a:rPr lang="en-US"/>
              <a:pPr>
                <a:defRPr/>
              </a:pPr>
              <a:t>‹#›</a:t>
            </a:fld>
            <a:endParaRPr lang="en-US"/>
          </a:p>
        </p:txBody>
      </p:sp>
    </p:spTree>
    <p:extLst>
      <p:ext uri="{BB962C8B-B14F-4D97-AF65-F5344CB8AC3E}">
        <p14:creationId xmlns:p14="http://schemas.microsoft.com/office/powerpoint/2010/main" val="4023285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63A51-FB1C-434C-9F16-5D637B883DCE}" type="slidenum">
              <a:rPr lang="en-US"/>
              <a:pPr>
                <a:defRPr/>
              </a:pPr>
              <a:t>‹#›</a:t>
            </a:fld>
            <a:endParaRPr lang="en-US"/>
          </a:p>
        </p:txBody>
      </p:sp>
    </p:spTree>
    <p:extLst>
      <p:ext uri="{BB962C8B-B14F-4D97-AF65-F5344CB8AC3E}">
        <p14:creationId xmlns:p14="http://schemas.microsoft.com/office/powerpoint/2010/main" val="3754390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EE80F0-D0B2-6943-8A21-484052A8FCDA}" type="slidenum">
              <a:rPr lang="en-US"/>
              <a:pPr>
                <a:defRPr/>
              </a:pPr>
              <a:t>‹#›</a:t>
            </a:fld>
            <a:endParaRPr lang="en-US"/>
          </a:p>
        </p:txBody>
      </p:sp>
    </p:spTree>
    <p:extLst>
      <p:ext uri="{BB962C8B-B14F-4D97-AF65-F5344CB8AC3E}">
        <p14:creationId xmlns:p14="http://schemas.microsoft.com/office/powerpoint/2010/main" val="2711060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D4A41-960B-1C4E-9195-5F5CD7E0994C}" type="slidenum">
              <a:rPr lang="en-US"/>
              <a:pPr>
                <a:defRPr/>
              </a:pPr>
              <a:t>‹#›</a:t>
            </a:fld>
            <a:endParaRPr lang="en-US"/>
          </a:p>
        </p:txBody>
      </p:sp>
    </p:spTree>
    <p:extLst>
      <p:ext uri="{BB962C8B-B14F-4D97-AF65-F5344CB8AC3E}">
        <p14:creationId xmlns:p14="http://schemas.microsoft.com/office/powerpoint/2010/main" val="1069827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7B77ED-A2F3-9C4F-97AA-3CDE05B5DE63}" type="slidenum">
              <a:rPr lang="en-US"/>
              <a:pPr>
                <a:defRPr/>
              </a:pPr>
              <a:t>‹#›</a:t>
            </a:fld>
            <a:endParaRPr lang="en-US"/>
          </a:p>
        </p:txBody>
      </p:sp>
    </p:spTree>
    <p:extLst>
      <p:ext uri="{BB962C8B-B14F-4D97-AF65-F5344CB8AC3E}">
        <p14:creationId xmlns:p14="http://schemas.microsoft.com/office/powerpoint/2010/main" val="2174415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122F9C8-7249-6741-A1E8-5FF501FBE9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508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4AC2D33-AFE0-694E-A7A3-D65CA7A72275}"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1307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5F1A16C-1EA9-5F4B-8C4A-BD9C13880EC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3365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6022A3F-558F-0C42-A698-84BF1DFC831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29159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84C89ED-4133-2F44-B0B2-596AE9C3F947}"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457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4603BB3-8A7A-1749-99AC-2C18392983A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14799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970FE3D-FA31-4944-8012-5EC295F887CF}"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7933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94AB7C7-420E-7349-AF98-E9F395A78566}"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7210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7EF1AC3-D348-9240-9A26-25E28BFE43B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58567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784C9A2-AB19-C24C-A4A8-EEDA88FB5B1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60479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12C4C2-349C-A349-BBDE-9BA9B1465BC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9425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480DC6C-852A-A44A-8E30-4823828E3F8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5379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1BF7D496-A184-B64E-8FE9-22C0485284B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9863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0276993-0C83-7B42-812A-ED63A6BFDEF4}" type="slidenum">
              <a:rPr lang="zh-CN" altLang="en-US"/>
              <a:pPr>
                <a:defRPr/>
              </a:pPr>
              <a:t>‹#›</a:t>
            </a:fld>
            <a:endParaRPr lang="en-US" altLang="zh-CN"/>
          </a:p>
        </p:txBody>
      </p:sp>
    </p:spTree>
    <p:extLst>
      <p:ext uri="{BB962C8B-B14F-4D97-AF65-F5344CB8AC3E}">
        <p14:creationId xmlns:p14="http://schemas.microsoft.com/office/powerpoint/2010/main" val="168645576"/>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D80C5B6-7DE3-7D45-AF98-32FC164D1511}" type="slidenum">
              <a:rPr lang="zh-CN" altLang="en-US"/>
              <a:pPr>
                <a:defRPr/>
              </a:pPr>
              <a:t>‹#›</a:t>
            </a:fld>
            <a:endParaRPr lang="en-US" altLang="zh-CN"/>
          </a:p>
        </p:txBody>
      </p:sp>
    </p:spTree>
    <p:extLst>
      <p:ext uri="{BB962C8B-B14F-4D97-AF65-F5344CB8AC3E}">
        <p14:creationId xmlns:p14="http://schemas.microsoft.com/office/powerpoint/2010/main" val="2002631157"/>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6256909-6180-C14C-A802-BE71F4CEF9AB}" type="slidenum">
              <a:rPr lang="zh-CN" altLang="en-US"/>
              <a:pPr>
                <a:defRPr/>
              </a:pPr>
              <a:t>‹#›</a:t>
            </a:fld>
            <a:endParaRPr lang="en-US" altLang="zh-CN"/>
          </a:p>
        </p:txBody>
      </p:sp>
    </p:spTree>
    <p:extLst>
      <p:ext uri="{BB962C8B-B14F-4D97-AF65-F5344CB8AC3E}">
        <p14:creationId xmlns:p14="http://schemas.microsoft.com/office/powerpoint/2010/main" val="3027975911"/>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9C7DF3B-9C83-B341-9932-AAC3A526901A}" type="slidenum">
              <a:rPr lang="zh-CN" altLang="en-US"/>
              <a:pPr>
                <a:defRPr/>
              </a:pPr>
              <a:t>‹#›</a:t>
            </a:fld>
            <a:endParaRPr lang="en-US" altLang="zh-CN"/>
          </a:p>
        </p:txBody>
      </p:sp>
    </p:spTree>
    <p:extLst>
      <p:ext uri="{BB962C8B-B14F-4D97-AF65-F5344CB8AC3E}">
        <p14:creationId xmlns:p14="http://schemas.microsoft.com/office/powerpoint/2010/main" val="2356513177"/>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71000E3-0003-E24B-8E91-25F2F3E8CA4E}" type="slidenum">
              <a:rPr lang="zh-CN" altLang="en-US"/>
              <a:pPr>
                <a:defRPr/>
              </a:pPr>
              <a:t>‹#›</a:t>
            </a:fld>
            <a:endParaRPr lang="en-US" altLang="zh-CN"/>
          </a:p>
        </p:txBody>
      </p:sp>
    </p:spTree>
    <p:extLst>
      <p:ext uri="{BB962C8B-B14F-4D97-AF65-F5344CB8AC3E}">
        <p14:creationId xmlns:p14="http://schemas.microsoft.com/office/powerpoint/2010/main" val="753632260"/>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51089D5-426E-4A42-ABCD-F6930D217057}" type="slidenum">
              <a:rPr lang="zh-CN" altLang="en-US"/>
              <a:pPr>
                <a:defRPr/>
              </a:pPr>
              <a:t>‹#›</a:t>
            </a:fld>
            <a:endParaRPr lang="en-US" altLang="zh-CN"/>
          </a:p>
        </p:txBody>
      </p:sp>
    </p:spTree>
    <p:extLst>
      <p:ext uri="{BB962C8B-B14F-4D97-AF65-F5344CB8AC3E}">
        <p14:creationId xmlns:p14="http://schemas.microsoft.com/office/powerpoint/2010/main" val="3743006048"/>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7C25455-1154-354D-9DE6-94714F644E24}" type="slidenum">
              <a:rPr lang="zh-CN" altLang="en-US"/>
              <a:pPr>
                <a:defRPr/>
              </a:pPr>
              <a:t>‹#›</a:t>
            </a:fld>
            <a:endParaRPr lang="en-US" altLang="zh-CN"/>
          </a:p>
        </p:txBody>
      </p:sp>
    </p:spTree>
    <p:extLst>
      <p:ext uri="{BB962C8B-B14F-4D97-AF65-F5344CB8AC3E}">
        <p14:creationId xmlns:p14="http://schemas.microsoft.com/office/powerpoint/2010/main" val="1312880366"/>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B73BB97B-A711-FA46-AA2A-A586669B52DF}" type="slidenum">
              <a:rPr lang="zh-CN" altLang="en-US"/>
              <a:pPr>
                <a:defRPr/>
              </a:pPr>
              <a:t>‹#›</a:t>
            </a:fld>
            <a:endParaRPr lang="en-US" altLang="zh-CN"/>
          </a:p>
        </p:txBody>
      </p:sp>
    </p:spTree>
    <p:extLst>
      <p:ext uri="{BB962C8B-B14F-4D97-AF65-F5344CB8AC3E}">
        <p14:creationId xmlns:p14="http://schemas.microsoft.com/office/powerpoint/2010/main" val="4208602887"/>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F3BD2E87-E032-F543-9BED-63AF2F14954E}" type="slidenum">
              <a:rPr lang="zh-CN" altLang="en-US"/>
              <a:pPr>
                <a:defRPr/>
              </a:pPr>
              <a:t>‹#›</a:t>
            </a:fld>
            <a:endParaRPr lang="en-US" altLang="zh-CN"/>
          </a:p>
        </p:txBody>
      </p:sp>
    </p:spTree>
    <p:extLst>
      <p:ext uri="{BB962C8B-B14F-4D97-AF65-F5344CB8AC3E}">
        <p14:creationId xmlns:p14="http://schemas.microsoft.com/office/powerpoint/2010/main" val="3700522233"/>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83D18D3-1177-6C4C-9961-E9A1B0F87A3A}" type="slidenum">
              <a:rPr lang="zh-CN" altLang="en-US"/>
              <a:pPr>
                <a:defRPr/>
              </a:pPr>
              <a:t>‹#›</a:t>
            </a:fld>
            <a:endParaRPr lang="en-US" altLang="zh-CN"/>
          </a:p>
        </p:txBody>
      </p:sp>
    </p:spTree>
    <p:extLst>
      <p:ext uri="{BB962C8B-B14F-4D97-AF65-F5344CB8AC3E}">
        <p14:creationId xmlns:p14="http://schemas.microsoft.com/office/powerpoint/2010/main" val="2826617549"/>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3C26FDB-7864-C84F-B027-4781C92F57A9}" type="slidenum">
              <a:rPr lang="zh-CN" altLang="en-US"/>
              <a:pPr>
                <a:defRPr/>
              </a:pPr>
              <a:t>‹#›</a:t>
            </a:fld>
            <a:endParaRPr lang="en-US" altLang="zh-CN"/>
          </a:p>
        </p:txBody>
      </p:sp>
    </p:spTree>
    <p:extLst>
      <p:ext uri="{BB962C8B-B14F-4D97-AF65-F5344CB8AC3E}">
        <p14:creationId xmlns:p14="http://schemas.microsoft.com/office/powerpoint/2010/main" val="146177331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BB72DB97-91BA-F446-BF28-EA6ED37035D1}" type="slidenum">
              <a:rPr lang="zh-CN" altLang="en-US"/>
              <a:pPr>
                <a:defRPr/>
              </a:pPr>
              <a:t>‹#›</a:t>
            </a:fld>
            <a:endParaRPr lang="en-US" altLang="zh-CN"/>
          </a:p>
        </p:txBody>
      </p:sp>
    </p:spTree>
    <p:extLst>
      <p:ext uri="{BB962C8B-B14F-4D97-AF65-F5344CB8AC3E}">
        <p14:creationId xmlns:p14="http://schemas.microsoft.com/office/powerpoint/2010/main" val="859339272"/>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3235616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61837613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1419352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0212421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8981801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564836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5885047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24540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0625706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0357030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755307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9994311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3315"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1144197834"/>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2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charset="0"/>
                <a:ea typeface="+mn-ea"/>
                <a:cs typeface="+mn-cs"/>
              </a:defRPr>
            </a:lvl1pPr>
          </a:lstStyle>
          <a:p>
            <a:pPr>
              <a:defRPr/>
            </a:pPr>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charset="0"/>
                <a:ea typeface="+mn-ea"/>
                <a:cs typeface="+mn-cs"/>
              </a:defRPr>
            </a:lvl1pPr>
          </a:lstStyle>
          <a:p>
            <a:pPr>
              <a:defRPr/>
            </a:pPr>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charset="0"/>
              </a:defRPr>
            </a:lvl1pPr>
          </a:lstStyle>
          <a:p>
            <a:pPr>
              <a:defRPr/>
            </a:pPr>
            <a:fld id="{8D013C9A-F618-244F-8699-EB402E9C8B54}" type="slidenum">
              <a:rPr lang="en-US"/>
              <a:pPr>
                <a:defRPr/>
              </a:pPr>
              <a:t>‹#›</a:t>
            </a:fld>
            <a:endParaRPr lang="en-US"/>
          </a:p>
        </p:txBody>
      </p:sp>
    </p:spTree>
    <p:extLst>
      <p:ext uri="{BB962C8B-B14F-4D97-AF65-F5344CB8AC3E}">
        <p14:creationId xmlns:p14="http://schemas.microsoft.com/office/powerpoint/2010/main" val="27234426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111"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defTabSz="914400" fontAlgn="base">
              <a:spcBef>
                <a:spcPct val="0"/>
              </a:spcBef>
              <a:spcAft>
                <a:spcPct val="0"/>
              </a:spcAft>
              <a:defRPr/>
            </a:pPr>
            <a:fld id="{2468BFBC-2051-C045-8CB9-E21D54743C62}"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sp>
          <p:nvSpPr>
            <p:cNvPr id="112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defTabSz="914400" fontAlgn="base">
                <a:spcBef>
                  <a:spcPct val="0"/>
                </a:spcBef>
                <a:spcAft>
                  <a:spcPct val="0"/>
                </a:spcAft>
                <a:defRPr/>
              </a:pPr>
              <a:endParaRPr lang="en-US" sz="4400" b="1">
                <a:solidFill>
                  <a:srgbClr val="E5E5FF"/>
                </a:solidFill>
                <a:effectLst>
                  <a:outerShdw blurRad="38100" dist="38100" dir="2700000" algn="tl">
                    <a:srgbClr val="000000"/>
                  </a:outerShdw>
                </a:effectLst>
                <a:latin typeface="Garamond" pitchFamily="-111" charset="0"/>
                <a:ea typeface="ＭＳ Ｐゴシック" charset="0"/>
                <a:cs typeface="ＭＳ Ｐゴシック" charset="0"/>
              </a:endParaRPr>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111" charset="0"/>
                <a:ea typeface="+mn-ea"/>
                <a:cs typeface="+mn-cs"/>
              </a:defRPr>
            </a:lvl1pPr>
          </a:lstStyle>
          <a:p>
            <a:pPr algn="ctr" defTabSz="914400" fontAlgn="base">
              <a:spcBef>
                <a:spcPct val="0"/>
              </a:spcBef>
              <a:spcAft>
                <a:spcPct val="0"/>
              </a:spcAft>
              <a:defRPr/>
            </a:pPr>
            <a:endParaRPr lang="en-US">
              <a:solidFill>
                <a:srgbClr val="FFFFFF"/>
              </a:solidFill>
            </a:endParaRPr>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9812682"/>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EB06BE58-CCAC-8A48-A3AE-60B22C5533E4}"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40756721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623471016"/>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3.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Biblical Wisdom Literature | My Jewish Learning">
            <a:extLst>
              <a:ext uri="{FF2B5EF4-FFF2-40B4-BE49-F238E27FC236}">
                <a16:creationId xmlns:a16="http://schemas.microsoft.com/office/drawing/2014/main" id="{7B1F0DB9-436C-A641-AF0B-948B7681117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799" r="10425"/>
          <a:stretch/>
        </p:blipFill>
        <p:spPr bwMode="auto">
          <a:xfrm>
            <a:off x="-23813" y="0"/>
            <a:ext cx="9144000" cy="600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00306"/>
            <a:ext cx="9144000" cy="169430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b="1" i="1" dirty="0">
                <a:solidFill>
                  <a:srgbClr val="FFFFFF"/>
                </a:solidFill>
                <a:effectLst>
                  <a:glow rad="127000">
                    <a:srgbClr val="000000"/>
                  </a:glow>
                </a:effectLst>
                <a:latin typeface="Arial" charset="0"/>
                <a:ea typeface="ＭＳ Ｐゴシック" charset="0"/>
                <a:cs typeface="ＭＳ Ｐゴシック" charset="0"/>
              </a:rPr>
              <a:t>دراسات نقدية في العهد القديم</a:t>
            </a:r>
            <a:endParaRPr lang="en-US"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853653"/>
            <a:ext cx="9120187" cy="1446653"/>
          </a:xfrm>
          <a:effectLst>
            <a:outerShdw blurRad="63500" dist="35921" dir="2700000" algn="ctr" rotWithShape="0">
              <a:schemeClr val="tx2">
                <a:alpha val="74998"/>
              </a:schemeClr>
            </a:outerShdw>
          </a:effectLst>
        </p:spPr>
        <p:txBody>
          <a:bodyPr/>
          <a:lstStyle/>
          <a:p>
            <a:pPr>
              <a:defRPr/>
            </a:pPr>
            <a:r>
              <a:rPr lang="ar-JO" sz="9600" b="1" dirty="0">
                <a:effectLst>
                  <a:glow rad="127000">
                    <a:schemeClr val="tx1"/>
                  </a:glow>
                </a:effectLst>
                <a:latin typeface="Arial" charset="0"/>
                <a:ea typeface="ＭＳ Ｐゴシック" charset="0"/>
                <a:cs typeface="ＭＳ Ｐゴシック" charset="0"/>
              </a:rPr>
              <a:t>مقدمة</a:t>
            </a:r>
            <a:endParaRPr lang="en-US" sz="72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167813"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endParaRPr lang="en-US" sz="2000" b="1" kern="0" dirty="0">
              <a:solidFill>
                <a:srgbClr val="FFFFFF"/>
              </a:solidFill>
              <a:effectLst>
                <a:outerShdw blurRad="38100" dist="38100" dir="2700000" algn="tl">
                  <a:srgbClr val="000000"/>
                </a:outerShdw>
              </a:effectLst>
              <a:latin typeface="Arial"/>
              <a:cs typeface="Arial"/>
            </a:endParaRP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
        <p:nvSpPr>
          <p:cNvPr id="7" name="Rectangle 2">
            <a:extLst>
              <a:ext uri="{FF2B5EF4-FFF2-40B4-BE49-F238E27FC236}">
                <a16:creationId xmlns:a16="http://schemas.microsoft.com/office/drawing/2014/main" id="{FB30C4A9-23D0-B446-AC4F-9F713ACE6383}"/>
              </a:ext>
            </a:extLst>
          </p:cNvPr>
          <p:cNvSpPr txBox="1">
            <a:spLocks noChangeArrowheads="1"/>
          </p:cNvSpPr>
          <p:nvPr/>
        </p:nvSpPr>
        <p:spPr bwMode="auto">
          <a:xfrm>
            <a:off x="-1488539" y="-1315905"/>
            <a:ext cx="12073452" cy="144665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rtl="1">
              <a:defRPr/>
            </a:pPr>
            <a:r>
              <a:rPr lang="ar-JO" sz="6600" b="1" kern="0" dirty="0">
                <a:effectLst>
                  <a:glow rad="127000">
                    <a:schemeClr val="tx1"/>
                  </a:glow>
                </a:effectLst>
                <a:latin typeface="Arial" charset="0"/>
                <a:ea typeface="ＭＳ Ｐゴシック" charset="0"/>
                <a:cs typeface="ＭＳ Ｐゴシック" charset="0"/>
              </a:rPr>
              <a:t>مقدمة</a:t>
            </a:r>
            <a:r>
              <a:rPr lang="en-US" sz="6600" b="1" kern="0" dirty="0">
                <a:effectLst>
                  <a:glow rad="127000">
                    <a:schemeClr val="tx1"/>
                  </a:glow>
                </a:effectLst>
                <a:latin typeface="Arial" charset="0"/>
                <a:ea typeface="ＭＳ Ｐゴシック" charset="0"/>
                <a:cs typeface="ＭＳ Ｐゴシック" charset="0"/>
              </a:rPr>
              <a:t> </a:t>
            </a:r>
            <a:r>
              <a:rPr lang="ar-JO" sz="6600" b="1" i="1" dirty="0">
                <a:solidFill>
                  <a:srgbClr val="FFFFFF"/>
                </a:solidFill>
                <a:effectLst>
                  <a:glow rad="127000">
                    <a:srgbClr val="000000"/>
                  </a:glow>
                </a:effectLst>
                <a:latin typeface="Arial" charset="0"/>
                <a:ea typeface="ＭＳ Ｐゴシック" charset="0"/>
                <a:cs typeface="ＭＳ Ｐゴシック" charset="0"/>
              </a:rPr>
              <a:t>دراسات نقدية في العهد القديم</a:t>
            </a:r>
            <a:endParaRPr lang="en-US" sz="6600" b="1" i="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113"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5" name="Title 1"/>
          <p:cNvSpPr>
            <a:spLocks noGrp="1"/>
          </p:cNvSpPr>
          <p:nvPr>
            <p:ph type="title"/>
          </p:nvPr>
        </p:nvSpPr>
        <p:spPr>
          <a:xfrm>
            <a:off x="684213" y="115888"/>
            <a:ext cx="7772400" cy="720725"/>
          </a:xfrm>
        </p:spPr>
        <p:txBody>
          <a:bodyPr/>
          <a:lstStyle/>
          <a:p>
            <a:pPr>
              <a:defRPr/>
            </a:pPr>
            <a:r>
              <a:rPr lang="ar-JO" b="1" dirty="0">
                <a:solidFill>
                  <a:schemeClr val="bg1"/>
                </a:solidFill>
                <a:effectLst>
                  <a:glow rad="139700">
                    <a:schemeClr val="tx2"/>
                  </a:glow>
                </a:effectLst>
                <a:latin typeface="Arial" charset="0"/>
                <a:ea typeface="ＭＳ Ｐゴシック" charset="0"/>
              </a:rPr>
              <a:t>من يخاف أكثر ؟</a:t>
            </a:r>
            <a:endParaRPr lang="en-US" b="1" dirty="0">
              <a:solidFill>
                <a:schemeClr val="bg1"/>
              </a:solidFill>
              <a:effectLst>
                <a:glow rad="139700">
                  <a:schemeClr val="tx2"/>
                </a:glow>
              </a:effectLst>
              <a:latin typeface="Arial" charset="0"/>
              <a:ea typeface="ＭＳ Ｐゴシック" charset="0"/>
            </a:endParaRPr>
          </a:p>
        </p:txBody>
      </p:sp>
      <p:grpSp>
        <p:nvGrpSpPr>
          <p:cNvPr id="7" name="Group 6"/>
          <p:cNvGrpSpPr>
            <a:grpSpLocks/>
          </p:cNvGrpSpPr>
          <p:nvPr/>
        </p:nvGrpSpPr>
        <p:grpSpPr bwMode="auto">
          <a:xfrm>
            <a:off x="34925" y="996950"/>
            <a:ext cx="4414838" cy="1279525"/>
            <a:chOff x="35496" y="997275"/>
            <a:chExt cx="4414777" cy="1279597"/>
          </a:xfrm>
        </p:grpSpPr>
        <p:sp>
          <p:nvSpPr>
            <p:cNvPr id="574470" name="Title 1"/>
            <p:cNvSpPr txBox="1">
              <a:spLocks/>
            </p:cNvSpPr>
            <p:nvPr/>
          </p:nvSpPr>
          <p:spPr bwMode="auto">
            <a:xfrm>
              <a:off x="35496" y="1628800"/>
              <a:ext cx="4392488"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rPr>
                <a:t>المضطهِدين ؟</a:t>
              </a:r>
              <a:endPar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endParaRPr>
            </a:p>
          </p:txBody>
        </p:sp>
        <p:sp>
          <p:nvSpPr>
            <p:cNvPr id="574471" name="Down Arrow 4"/>
            <p:cNvSpPr>
              <a:spLocks noChangeArrowheads="1"/>
            </p:cNvSpPr>
            <p:nvPr/>
          </p:nvSpPr>
          <p:spPr bwMode="auto">
            <a:xfrm rot="3327122">
              <a:off x="3514437" y="564705"/>
              <a:ext cx="503266" cy="1368406"/>
            </a:xfrm>
            <a:prstGeom prst="downArrow">
              <a:avLst>
                <a:gd name="adj1" fmla="val 50000"/>
                <a:gd name="adj2" fmla="val 50001"/>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glow rad="139700">
                    <a:srgbClr val="000000"/>
                  </a:glow>
                </a:effectLst>
                <a:uLnTx/>
                <a:uFillTx/>
                <a:latin typeface="Georgia" charset="0"/>
                <a:ea typeface="ＭＳ Ｐゴシック" charset="0"/>
              </a:endParaRPr>
            </a:p>
          </p:txBody>
        </p:sp>
      </p:grpSp>
      <p:grpSp>
        <p:nvGrpSpPr>
          <p:cNvPr id="8" name="Group 7"/>
          <p:cNvGrpSpPr>
            <a:grpSpLocks/>
          </p:cNvGrpSpPr>
          <p:nvPr/>
        </p:nvGrpSpPr>
        <p:grpSpPr bwMode="auto">
          <a:xfrm>
            <a:off x="4102100" y="996950"/>
            <a:ext cx="4933950" cy="1279525"/>
            <a:chOff x="4101936" y="996889"/>
            <a:chExt cx="4934560" cy="1279983"/>
          </a:xfrm>
        </p:grpSpPr>
        <p:sp>
          <p:nvSpPr>
            <p:cNvPr id="574468" name="Title 1"/>
            <p:cNvSpPr txBox="1">
              <a:spLocks/>
            </p:cNvSpPr>
            <p:nvPr/>
          </p:nvSpPr>
          <p:spPr bwMode="auto">
            <a:xfrm>
              <a:off x="4644008" y="1628800"/>
              <a:ext cx="4392488"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rPr>
                <a:t>المضطهَدين ؟</a:t>
              </a:r>
              <a:endPar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endParaRPr>
            </a:p>
          </p:txBody>
        </p:sp>
        <p:sp>
          <p:nvSpPr>
            <p:cNvPr id="574469" name="Down Arrow 5"/>
            <p:cNvSpPr>
              <a:spLocks noChangeArrowheads="1"/>
            </p:cNvSpPr>
            <p:nvPr/>
          </p:nvSpPr>
          <p:spPr bwMode="auto">
            <a:xfrm rot="-3323958">
              <a:off x="4534525" y="564300"/>
              <a:ext cx="503418" cy="1368594"/>
            </a:xfrm>
            <a:prstGeom prst="downArrow">
              <a:avLst>
                <a:gd name="adj1" fmla="val 50000"/>
                <a:gd name="adj2" fmla="val 50001"/>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glow rad="139700">
                    <a:srgbClr val="000000"/>
                  </a:glow>
                </a:effectLst>
                <a:uLnTx/>
                <a:uFillTx/>
                <a:latin typeface="Georgia" charset="0"/>
                <a:ea typeface="ＭＳ Ｐゴシック" charset="0"/>
              </a:endParaRPr>
            </a:p>
          </p:txBody>
        </p:sp>
      </p:grpSp>
      <p:sp>
        <p:nvSpPr>
          <p:cNvPr id="9" name="Title 1"/>
          <p:cNvSpPr txBox="1">
            <a:spLocks/>
          </p:cNvSpPr>
          <p:nvPr/>
        </p:nvSpPr>
        <p:spPr bwMode="auto">
          <a:xfrm>
            <a:off x="755576" y="3284984"/>
            <a:ext cx="7772400"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 و أما خوفهم ( مضطهديكم ) فلا تخافوه</a:t>
            </a:r>
            <a:r>
              <a:rPr kumimoji="0" lang="ru-RU"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 </a:t>
            </a:r>
            <a:b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b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1 بطرس 3 : 14ب</a:t>
            </a: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0192"/>
            <a:ext cx="9144000" cy="1048152"/>
          </a:xfrm>
          <a:solidFill>
            <a:schemeClr val="accent2"/>
          </a:solidFill>
          <a:effectLst>
            <a:outerShdw blurRad="63500" dist="35921" dir="2700000" algn="ctr" rotWithShape="0">
              <a:schemeClr val="tx2">
                <a:alpha val="74998"/>
              </a:schemeClr>
            </a:outerShdw>
          </a:effectLst>
        </p:spPr>
        <p:txBody>
          <a:bodyPr anchor="ctr"/>
          <a:lstStyle/>
          <a:p>
            <a:pPr>
              <a:defRPr/>
            </a:pPr>
            <a:r>
              <a:rPr lang="ar-JO" sz="4800" b="1" dirty="0">
                <a:effectLst>
                  <a:glow rad="127000">
                    <a:schemeClr val="tx1"/>
                  </a:glow>
                </a:effectLst>
                <a:latin typeface="Arial" charset="0"/>
                <a:ea typeface="ＭＳ Ｐゴシック" charset="0"/>
                <a:cs typeface="ＭＳ Ｐゴシック" charset="0"/>
              </a:rPr>
              <a:t>1 بطرس 3 : 15 – 16 (فاندايك)</a:t>
            </a:r>
            <a:endParaRPr lang="en-US" sz="4800" b="1" dirty="0">
              <a:effectLst>
                <a:glow rad="127000">
                  <a:schemeClr val="tx1"/>
                </a:glow>
              </a:effectLst>
              <a:latin typeface="Arial" charset="0"/>
              <a:ea typeface="ＭＳ Ｐゴシック" charset="0"/>
              <a:cs typeface="ＭＳ Ｐゴシック" charset="0"/>
            </a:endParaRPr>
          </a:p>
        </p:txBody>
      </p:sp>
      <p:sp>
        <p:nvSpPr>
          <p:cNvPr id="3" name="Title 1">
            <a:extLst>
              <a:ext uri="{FF2B5EF4-FFF2-40B4-BE49-F238E27FC236}">
                <a16:creationId xmlns:a16="http://schemas.microsoft.com/office/drawing/2014/main" id="{34EC0251-4CC4-824F-B475-EBB7FD4E0DDD}"/>
              </a:ext>
            </a:extLst>
          </p:cNvPr>
          <p:cNvSpPr txBox="1">
            <a:spLocks/>
          </p:cNvSpPr>
          <p:nvPr/>
        </p:nvSpPr>
        <p:spPr bwMode="auto">
          <a:xfrm>
            <a:off x="96821" y="1957893"/>
            <a:ext cx="8875059" cy="4167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defRPr/>
            </a:pPr>
            <a:r>
              <a:rPr lang="ar-JO" b="1" dirty="0">
                <a:solidFill>
                  <a:schemeClr val="bg1"/>
                </a:solidFill>
                <a:effectLst>
                  <a:glow rad="139700">
                    <a:schemeClr val="tx2"/>
                  </a:glow>
                </a:effectLst>
                <a:latin typeface="Arial" charset="0"/>
                <a:ea typeface="ＭＳ Ｐゴシック" charset="0"/>
              </a:rPr>
              <a:t>بل قدسوا الرب الإله في قلوبكم مستعدين دائماً </a:t>
            </a:r>
            <a:r>
              <a:rPr lang="ar-JO" b="1" dirty="0">
                <a:solidFill>
                  <a:srgbClr val="FFFF00"/>
                </a:solidFill>
                <a:effectLst>
                  <a:glow rad="139700">
                    <a:schemeClr val="tx2"/>
                  </a:glow>
                </a:effectLst>
                <a:latin typeface="Arial" charset="0"/>
                <a:ea typeface="ＭＳ Ｐゴシック" charset="0"/>
              </a:rPr>
              <a:t>لمجاوبة</a:t>
            </a:r>
            <a:r>
              <a:rPr lang="ar-JO" b="1" dirty="0">
                <a:solidFill>
                  <a:schemeClr val="bg1"/>
                </a:solidFill>
                <a:effectLst>
                  <a:glow rad="139700">
                    <a:schemeClr val="tx2"/>
                  </a:glow>
                </a:effectLst>
                <a:latin typeface="Arial" charset="0"/>
                <a:ea typeface="ＭＳ Ｐゴシック" charset="0"/>
              </a:rPr>
              <a:t> كل من يسألكم عن سبب الرجاء الذي فيكم بوداعة و خوف و لكم ضمير صالح لكي يكون الذين يشتمون سيرتكم الصالحة في المسيح يخزون في ما يفترون عليكم كفاعلي شر</a:t>
            </a:r>
            <a:endParaRPr lang="en-US" b="1" dirty="0">
              <a:solidFill>
                <a:schemeClr val="bg1"/>
              </a:solidFill>
              <a:effectLst>
                <a:glow rad="139700">
                  <a:schemeClr val="tx2"/>
                </a:glow>
              </a:effectLst>
              <a:latin typeface="Arial" charset="0"/>
              <a:ea typeface="ＭＳ Ｐゴシック" charset="0"/>
            </a:endParaRPr>
          </a:p>
        </p:txBody>
      </p:sp>
    </p:spTree>
    <p:extLst>
      <p:ext uri="{BB962C8B-B14F-4D97-AF65-F5344CB8AC3E}">
        <p14:creationId xmlns:p14="http://schemas.microsoft.com/office/powerpoint/2010/main" val="39285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4574965" y="0"/>
            <a:ext cx="4569034" cy="3550024"/>
          </a:xfrm>
          <a:effectLst>
            <a:outerShdw blurRad="63500" dist="35921" dir="2700000" algn="ctr" rotWithShape="0">
              <a:schemeClr val="tx2">
                <a:alpha val="74998"/>
              </a:schemeClr>
            </a:outerShdw>
          </a:effectLst>
        </p:spPr>
        <p:txBody>
          <a:bodyPr/>
          <a:lstStyle/>
          <a:p>
            <a:pPr>
              <a:defRPr/>
            </a:pPr>
            <a:r>
              <a:rPr lang="ar-JO" b="1" dirty="0">
                <a:effectLst>
                  <a:glow rad="127000">
                    <a:schemeClr val="tx1"/>
                  </a:glow>
                </a:effectLst>
                <a:latin typeface="Arial" charset="0"/>
                <a:ea typeface="ＭＳ Ｐゴシック" charset="0"/>
                <a:cs typeface="ＭＳ Ｐゴシック" charset="0"/>
              </a:rPr>
              <a:t>كيتشن هو إنجيلي بريطاني</a:t>
            </a:r>
            <a:endParaRPr lang="en-US" b="1"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F87FA029-EC9F-624A-965A-911FC37C9F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42692" cy="6858000"/>
          </a:xfrm>
          <a:prstGeom prst="rect">
            <a:avLst/>
          </a:prstGeom>
        </p:spPr>
      </p:pic>
      <p:sp>
        <p:nvSpPr>
          <p:cNvPr id="5" name="Rectangle 2">
            <a:extLst>
              <a:ext uri="{FF2B5EF4-FFF2-40B4-BE49-F238E27FC236}">
                <a16:creationId xmlns:a16="http://schemas.microsoft.com/office/drawing/2014/main" id="{48186140-31D1-C44A-B03B-4C1CC91DAD2E}"/>
              </a:ext>
            </a:extLst>
          </p:cNvPr>
          <p:cNvSpPr txBox="1">
            <a:spLocks noChangeArrowheads="1"/>
          </p:cNvSpPr>
          <p:nvPr/>
        </p:nvSpPr>
        <p:spPr bwMode="auto">
          <a:xfrm>
            <a:off x="4596480" y="2926080"/>
            <a:ext cx="4569034" cy="355002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الفصل الأول : </a:t>
            </a:r>
          </a:p>
          <a:p>
            <a:pPr defTabSz="914400">
              <a:defRPr/>
            </a:pPr>
            <a:r>
              <a:rPr lang="ar-JO" sz="3600" b="1" kern="0" dirty="0">
                <a:effectLst>
                  <a:glow rad="127000">
                    <a:schemeClr val="tx1"/>
                  </a:glow>
                </a:effectLst>
                <a:latin typeface="Arial" charset="0"/>
                <a:ea typeface="ＭＳ Ｐゴシック" charset="0"/>
                <a:cs typeface="ＭＳ Ｐゴシック" charset="0"/>
              </a:rPr>
              <a:t>ما هو السؤال ؟</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778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b="1" i="1" dirty="0">
                <a:solidFill>
                  <a:srgbClr val="FFFF00"/>
                </a:solidFill>
                <a:effectLst>
                  <a:glow rad="127000">
                    <a:schemeClr val="tx1"/>
                  </a:glow>
                </a:effectLst>
                <a:latin typeface="Arial" charset="0"/>
                <a:ea typeface="ＭＳ Ｐゴシック" charset="0"/>
                <a:cs typeface="ＭＳ Ｐゴシック" charset="0"/>
              </a:rPr>
              <a:t>كيف </a:t>
            </a:r>
            <a:r>
              <a:rPr lang="ar-JO" sz="4000" b="1" i="1" dirty="0">
                <a:effectLst>
                  <a:glow rad="127000">
                    <a:schemeClr val="tx1"/>
                  </a:glow>
                </a:effectLst>
                <a:latin typeface="Arial" charset="0"/>
                <a:ea typeface="ＭＳ Ｐゴシック" charset="0"/>
                <a:cs typeface="ＭＳ Ｐゴシック" charset="0"/>
              </a:rPr>
              <a:t>يشكك العلماء في العهد القديم ؟</a:t>
            </a:r>
            <a:endParaRPr lang="en-US" sz="40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1618735" y="1075752"/>
            <a:ext cx="7525265" cy="1197886"/>
          </a:xfrm>
          <a:prstGeom prst="rect">
            <a:avLst/>
          </a:prstGeom>
          <a:solidFill>
            <a:srgbClr val="C00000"/>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a:defRPr/>
            </a:pPr>
            <a:r>
              <a:rPr lang="ar-JO" sz="3200" b="1" kern="0" dirty="0">
                <a:effectLst>
                  <a:glow rad="127000">
                    <a:schemeClr val="tx1"/>
                  </a:glow>
                </a:effectLst>
                <a:latin typeface="Arial" charset="0"/>
                <a:ea typeface="ＭＳ Ｐゴシック" charset="0"/>
                <a:cs typeface="ＭＳ Ｐゴシック" charset="0"/>
              </a:rPr>
              <a:t>يقولون أن العهد القديم كتب قبل مخطوطات البحر الميت بقليل</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0917"/>
            <a:ext cx="1485824" cy="2243115"/>
          </a:xfrm>
          <a:prstGeom prst="rect">
            <a:avLst/>
          </a:prstGeom>
        </p:spPr>
      </p:pic>
      <p:sp>
        <p:nvSpPr>
          <p:cNvPr id="5" name="Rectangle 2">
            <a:extLst>
              <a:ext uri="{FF2B5EF4-FFF2-40B4-BE49-F238E27FC236}">
                <a16:creationId xmlns:a16="http://schemas.microsoft.com/office/drawing/2014/main" id="{C529BAF9-8F7E-724C-B646-DD9D22CBB55F}"/>
              </a:ext>
            </a:extLst>
          </p:cNvPr>
          <p:cNvSpPr txBox="1">
            <a:spLocks noChangeArrowheads="1"/>
          </p:cNvSpPr>
          <p:nvPr/>
        </p:nvSpPr>
        <p:spPr bwMode="auto">
          <a:xfrm>
            <a:off x="1618735" y="2274356"/>
            <a:ext cx="7525265" cy="42870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defTabSz="914400" eaLnBrk="0" fontAlgn="base" hangingPunct="0">
              <a:spcBef>
                <a:spcPct val="0"/>
              </a:spcBef>
              <a:spcAft>
                <a:spcPct val="0"/>
              </a:spcAft>
              <a:defRPr sz="2800" b="1" kern="0">
                <a:solidFill>
                  <a:schemeClr val="bg1"/>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algn="r"/>
            <a:r>
              <a:rPr lang="ar-JO" dirty="0"/>
              <a:t>"أولئك الذين يرفضون هذه القصة بأكملها بشكل قاطع يشيرون إلى تاريخ أقدم مخطوطات مكتوبة لدينا لنصوصها ، أي مخطوطات البحر الميت في القرن الثاني قبل الميلاد وما بعده. وكانوا يتخذون أقل وجهة نظر ، وهي أن الكتب التوراتية كانت مؤلفة في الأصل. قبل زمن مخطوطات البحر الميت مباشرة ، أي في القرن الرابع / الثالث قبل الميلاد (نهاية الفترة الفارسية ، إلى العصر الهلنستي) ".</a:t>
            </a:r>
            <a:endParaRPr lang="en-US" dirty="0"/>
          </a:p>
        </p:txBody>
      </p:sp>
    </p:spTree>
    <p:extLst>
      <p:ext uri="{BB962C8B-B14F-4D97-AF65-F5344CB8AC3E}">
        <p14:creationId xmlns:p14="http://schemas.microsoft.com/office/powerpoint/2010/main" val="24263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Shrine of the 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4450"/>
            <a:ext cx="7086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3" descr="Shrine of the Boo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8800" y="-58738"/>
            <a:ext cx="4800600" cy="37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4"/>
          <p:cNvSpPr>
            <a:spLocks noGrp="1" noRot="1" noChangeArrowheads="1"/>
          </p:cNvSpPr>
          <p:nvPr>
            <p:ph type="title" idx="4294967295"/>
          </p:nvPr>
        </p:nvSpPr>
        <p:spPr>
          <a:xfrm>
            <a:off x="304800" y="6248400"/>
            <a:ext cx="8077200" cy="533400"/>
          </a:xfrm>
        </p:spPr>
        <p:txBody>
          <a:bodyPr/>
          <a:lstStyle/>
          <a:p>
            <a:pPr eaLnBrk="1" hangingPunct="1">
              <a:defRPr/>
            </a:pPr>
            <a:r>
              <a:rPr lang="ar-JO" sz="3200" dirty="0">
                <a:latin typeface="Arial" charset="0"/>
                <a:ea typeface="ＭＳ Ｐゴシック" charset="0"/>
              </a:rPr>
              <a:t>كهف الكتاب</a:t>
            </a:r>
            <a:endParaRPr lang="en-US" sz="3200" dirty="0">
              <a:latin typeface="Arial" charset="0"/>
              <a:ea typeface="ＭＳ Ｐゴシック" charset="0"/>
            </a:endParaRPr>
          </a:p>
        </p:txBody>
      </p:sp>
      <p:pic>
        <p:nvPicPr>
          <p:cNvPr id="179205" name="Picture 5" descr="Qumran0001"/>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1447800" y="3581400"/>
            <a:ext cx="44196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8" name="Text Box 8"/>
          <p:cNvSpPr txBox="1">
            <a:spLocks noChangeArrowheads="1"/>
          </p:cNvSpPr>
          <p:nvPr/>
        </p:nvSpPr>
        <p:spPr bwMode="auto">
          <a:xfrm>
            <a:off x="381000" y="2667000"/>
            <a:ext cx="5334000" cy="461963"/>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متى كتب العهد القديم ؟</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79210" name="Text Box 10"/>
          <p:cNvSpPr txBox="1">
            <a:spLocks noChangeArrowheads="1"/>
          </p:cNvSpPr>
          <p:nvPr/>
        </p:nvSpPr>
        <p:spPr bwMode="auto">
          <a:xfrm>
            <a:off x="152399" y="3276600"/>
            <a:ext cx="3134495" cy="830997"/>
          </a:xfrm>
          <a:prstGeom prst="rect">
            <a:avLst/>
          </a:prstGeom>
          <a:solidFill>
            <a:schemeClr val="bg2"/>
          </a:solidFill>
          <a:ln w="9525">
            <a:noFill/>
            <a:miter lim="800000"/>
            <a:headEnd/>
            <a:tailEnd/>
          </a:ln>
          <a:effectLst/>
        </p:spPr>
        <p:txBody>
          <a:bodyPr wrap="square">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يقول المحافظون 1400-400 ق.م</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79213" name="Rectangle 13"/>
          <p:cNvSpPr>
            <a:spLocks noRot="1" noChangeArrowheads="1"/>
          </p:cNvSpPr>
          <p:nvPr/>
        </p:nvSpPr>
        <p:spPr bwMode="auto">
          <a:xfrm>
            <a:off x="0" y="0"/>
            <a:ext cx="8153400" cy="762000"/>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أهمية مخطوطات البحر</a:t>
            </a:r>
            <a:r>
              <a:rPr kumimoji="0" lang="ar-JO" sz="3600" b="1" i="0" u="none" strike="noStrike" kern="1200" cap="none" spc="0" normalizeH="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الميت</a:t>
            </a:r>
            <a:endParaRPr kumimoji="0" lang="en-US" sz="36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4" name="Text Box 5"/>
          <p:cNvSpPr txBox="1">
            <a:spLocks noChangeArrowheads="1"/>
          </p:cNvSpPr>
          <p:nvPr/>
        </p:nvSpPr>
        <p:spPr bwMode="auto">
          <a:xfrm>
            <a:off x="8455431" y="0"/>
            <a:ext cx="704039" cy="461665"/>
          </a:xfrm>
          <a:prstGeom prst="rect">
            <a:avLst/>
          </a:prstGeom>
          <a:noFill/>
          <a:ln w="9525">
            <a:noFill/>
            <a:miter lim="800000"/>
            <a:headEnd/>
            <a:tailEnd/>
          </a:ln>
          <a:effectLst/>
        </p:spPr>
        <p:txBody>
          <a:bodyPr wrap="none">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183</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2" name="Group 41"/>
          <p:cNvGrpSpPr>
            <a:grpSpLocks/>
          </p:cNvGrpSpPr>
          <p:nvPr/>
        </p:nvGrpSpPr>
        <p:grpSpPr bwMode="auto">
          <a:xfrm>
            <a:off x="228600" y="5410200"/>
            <a:ext cx="8839200" cy="990600"/>
            <a:chOff x="228600" y="5410200"/>
            <a:chExt cx="8839200" cy="990600"/>
          </a:xfrm>
        </p:grpSpPr>
        <p:cxnSp>
          <p:nvCxnSpPr>
            <p:cNvPr id="165903" name="Straight Connector 14"/>
            <p:cNvCxnSpPr>
              <a:cxnSpLocks noChangeShapeType="1"/>
            </p:cNvCxnSpPr>
            <p:nvPr/>
          </p:nvCxnSpPr>
          <p:spPr bwMode="auto">
            <a:xfrm>
              <a:off x="533400" y="5791200"/>
              <a:ext cx="80010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165904" name="Group 31"/>
            <p:cNvGrpSpPr>
              <a:grpSpLocks/>
            </p:cNvGrpSpPr>
            <p:nvPr/>
          </p:nvGrpSpPr>
          <p:grpSpPr bwMode="auto">
            <a:xfrm>
              <a:off x="533400" y="5943600"/>
              <a:ext cx="7848600" cy="381000"/>
              <a:chOff x="533400" y="5943600"/>
              <a:chExt cx="7848600" cy="381000"/>
            </a:xfrm>
          </p:grpSpPr>
          <p:sp>
            <p:nvSpPr>
              <p:cNvPr id="16" name="Rectangle 15"/>
              <p:cNvSpPr/>
              <p:nvPr/>
            </p:nvSpPr>
            <p:spPr bwMode="auto">
              <a:xfrm flipV="1">
                <a:off x="533400" y="6248400"/>
                <a:ext cx="7848600" cy="76200"/>
              </a:xfrm>
              <a:prstGeom prst="rect">
                <a:avLst/>
              </a:prstGeom>
              <a:solidFill>
                <a:schemeClr val="tx1"/>
              </a:solidFill>
              <a:ln w="9525" cap="flat" cmpd="sng" algn="ctr">
                <a:no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cxnSp>
            <p:nvCxnSpPr>
              <p:cNvPr id="165913" name="Straight Connector 19"/>
              <p:cNvCxnSpPr>
                <a:cxnSpLocks noChangeShapeType="1"/>
              </p:cNvCxnSpPr>
              <p:nvPr/>
            </p:nvCxnSpPr>
            <p:spPr bwMode="auto">
              <a:xfrm rot="5400000">
                <a:off x="6484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4" name="Straight Connector 20"/>
              <p:cNvCxnSpPr>
                <a:cxnSpLocks noChangeShapeType="1"/>
              </p:cNvCxnSpPr>
              <p:nvPr/>
            </p:nvCxnSpPr>
            <p:spPr bwMode="auto">
              <a:xfrm rot="5400000">
                <a:off x="191341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5" name="Straight Connector 21"/>
              <p:cNvCxnSpPr>
                <a:cxnSpLocks noChangeShapeType="1"/>
              </p:cNvCxnSpPr>
              <p:nvPr/>
            </p:nvCxnSpPr>
            <p:spPr bwMode="auto">
              <a:xfrm rot="5400000">
                <a:off x="317833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6" name="Straight Connector 22"/>
              <p:cNvCxnSpPr>
                <a:cxnSpLocks noChangeShapeType="1"/>
              </p:cNvCxnSpPr>
              <p:nvPr/>
            </p:nvCxnSpPr>
            <p:spPr bwMode="auto">
              <a:xfrm rot="5400000">
                <a:off x="444325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7" name="Straight Connector 23"/>
              <p:cNvCxnSpPr>
                <a:cxnSpLocks noChangeShapeType="1"/>
              </p:cNvCxnSpPr>
              <p:nvPr/>
            </p:nvCxnSpPr>
            <p:spPr bwMode="auto">
              <a:xfrm rot="5400000">
                <a:off x="570817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8" name="Straight Connector 24"/>
              <p:cNvCxnSpPr>
                <a:cxnSpLocks noChangeShapeType="1"/>
              </p:cNvCxnSpPr>
              <p:nvPr/>
            </p:nvCxnSpPr>
            <p:spPr bwMode="auto">
              <a:xfrm rot="5400000">
                <a:off x="69730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33" name="Rectangle 4"/>
            <p:cNvSpPr txBox="1">
              <a:spLocks noRot="1" noChangeArrowheads="1"/>
            </p:cNvSpPr>
            <p:nvPr/>
          </p:nvSpPr>
          <p:spPr bwMode="auto">
            <a:xfrm>
              <a:off x="228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600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4" name="Rectangle 4"/>
            <p:cNvSpPr txBox="1">
              <a:spLocks noRot="1" noChangeArrowheads="1"/>
            </p:cNvSpPr>
            <p:nvPr/>
          </p:nvSpPr>
          <p:spPr bwMode="auto">
            <a:xfrm>
              <a:off x="15240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500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5" name="Rectangle 4"/>
            <p:cNvSpPr txBox="1">
              <a:spLocks noRot="1" noChangeArrowheads="1"/>
            </p:cNvSpPr>
            <p:nvPr/>
          </p:nvSpPr>
          <p:spPr bwMode="auto">
            <a:xfrm>
              <a:off x="28194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400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6" name="Rectangle 4"/>
            <p:cNvSpPr txBox="1">
              <a:spLocks noRot="1" noChangeArrowheads="1"/>
            </p:cNvSpPr>
            <p:nvPr/>
          </p:nvSpPr>
          <p:spPr bwMode="auto">
            <a:xfrm>
              <a:off x="41148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300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 name="Rectangle 4"/>
            <p:cNvSpPr txBox="1">
              <a:spLocks noRot="1" noChangeArrowheads="1"/>
            </p:cNvSpPr>
            <p:nvPr/>
          </p:nvSpPr>
          <p:spPr bwMode="auto">
            <a:xfrm>
              <a:off x="54102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200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8" name="Rectangle 4"/>
            <p:cNvSpPr txBox="1">
              <a:spLocks noRot="1" noChangeArrowheads="1"/>
            </p:cNvSpPr>
            <p:nvPr/>
          </p:nvSpPr>
          <p:spPr bwMode="auto">
            <a:xfrm>
              <a:off x="6705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9" name="Rectangle 4"/>
            <p:cNvSpPr txBox="1">
              <a:spLocks noRot="1" noChangeArrowheads="1"/>
            </p:cNvSpPr>
            <p:nvPr/>
          </p:nvSpPr>
          <p:spPr bwMode="auto">
            <a:xfrm>
              <a:off x="7772400" y="5410200"/>
              <a:ext cx="12954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ق.م</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grpSp>
      <p:sp>
        <p:nvSpPr>
          <p:cNvPr id="40" name="Down Arrow 39"/>
          <p:cNvSpPr/>
          <p:nvPr/>
        </p:nvSpPr>
        <p:spPr bwMode="auto">
          <a:xfrm>
            <a:off x="1295400" y="4114800"/>
            <a:ext cx="228600" cy="1828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sp>
        <p:nvSpPr>
          <p:cNvPr id="179211" name="Text Box 11"/>
          <p:cNvSpPr txBox="1">
            <a:spLocks noChangeArrowheads="1"/>
          </p:cNvSpPr>
          <p:nvPr/>
        </p:nvSpPr>
        <p:spPr bwMode="auto">
          <a:xfrm>
            <a:off x="5638800" y="4267200"/>
            <a:ext cx="21336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rPr>
              <a:t>مخطوطات البحر الميت</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2400" dirty="0">
                <a:solidFill>
                  <a:srgbClr val="000514"/>
                </a:solidFill>
                <a:latin typeface="Arial" charset="0"/>
                <a:cs typeface="Arial" charset="0"/>
              </a:rPr>
              <a:t>200-100 ق.م</a:t>
            </a:r>
            <a:endPar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endParaRPr>
          </a:p>
        </p:txBody>
      </p:sp>
      <p:sp>
        <p:nvSpPr>
          <p:cNvPr id="32" name="Text Box 9">
            <a:extLst>
              <a:ext uri="{FF2B5EF4-FFF2-40B4-BE49-F238E27FC236}">
                <a16:creationId xmlns:a16="http://schemas.microsoft.com/office/drawing/2014/main" id="{5A224573-1FBB-F645-B226-17C8CBE97E72}"/>
              </a:ext>
            </a:extLst>
          </p:cNvPr>
          <p:cNvSpPr txBox="1">
            <a:spLocks noChangeArrowheads="1"/>
          </p:cNvSpPr>
          <p:nvPr/>
        </p:nvSpPr>
        <p:spPr bwMode="auto">
          <a:xfrm>
            <a:off x="3515495" y="3288958"/>
            <a:ext cx="2057400" cy="1569660"/>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يقول أصحاب فكر الحد</a:t>
            </a:r>
            <a:r>
              <a:rPr kumimoji="0" lang="ar-JO" sz="2400" b="1" i="0" u="none" strike="noStrike" kern="1200" cap="none" spc="0" normalizeH="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الأدنى أنه خلال القرن الثالث و الرابع ق.م</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549744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wipe(down)">
                                      <p:cBhvr>
                                        <p:cTn id="7" dur="5000"/>
                                        <p:tgtEl>
                                          <p:spTgt spid="17920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79208"/>
                                        </p:tgtEl>
                                        <p:attrNameLst>
                                          <p:attrName>style.visibility</p:attrName>
                                        </p:attrNameLst>
                                      </p:cBhvr>
                                      <p:to>
                                        <p:strVal val="visible"/>
                                      </p:to>
                                    </p:set>
                                    <p:anim calcmode="lin" valueType="num">
                                      <p:cBhvr>
                                        <p:cTn id="10" dur="500" fill="hold"/>
                                        <p:tgtEl>
                                          <p:spTgt spid="179208"/>
                                        </p:tgtEl>
                                        <p:attrNameLst>
                                          <p:attrName>ppt_w</p:attrName>
                                        </p:attrNameLst>
                                      </p:cBhvr>
                                      <p:tavLst>
                                        <p:tav tm="0">
                                          <p:val>
                                            <p:fltVal val="0"/>
                                          </p:val>
                                        </p:tav>
                                        <p:tav tm="100000">
                                          <p:val>
                                            <p:strVal val="#ppt_w"/>
                                          </p:val>
                                        </p:tav>
                                      </p:tavLst>
                                    </p:anim>
                                    <p:anim calcmode="lin" valueType="num">
                                      <p:cBhvr>
                                        <p:cTn id="11" dur="500" fill="hold"/>
                                        <p:tgtEl>
                                          <p:spTgt spid="179208"/>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79210"/>
                                        </p:tgtEl>
                                        <p:attrNameLst>
                                          <p:attrName>style.visibility</p:attrName>
                                        </p:attrNameLst>
                                      </p:cBhvr>
                                      <p:to>
                                        <p:strVal val="visible"/>
                                      </p:to>
                                    </p:set>
                                    <p:anim calcmode="lin" valueType="num">
                                      <p:cBhvr>
                                        <p:cTn id="16" dur="500" fill="hold"/>
                                        <p:tgtEl>
                                          <p:spTgt spid="179210"/>
                                        </p:tgtEl>
                                        <p:attrNameLst>
                                          <p:attrName>ppt_w</p:attrName>
                                        </p:attrNameLst>
                                      </p:cBhvr>
                                      <p:tavLst>
                                        <p:tav tm="0">
                                          <p:val>
                                            <p:fltVal val="0"/>
                                          </p:val>
                                        </p:tav>
                                        <p:tav tm="100000">
                                          <p:val>
                                            <p:strVal val="#ppt_w"/>
                                          </p:val>
                                        </p:tav>
                                      </p:tavLst>
                                    </p:anim>
                                    <p:anim calcmode="lin" valueType="num">
                                      <p:cBhvr>
                                        <p:cTn id="17" dur="500" fill="hold"/>
                                        <p:tgtEl>
                                          <p:spTgt spid="179210"/>
                                        </p:tgtEl>
                                        <p:attrNameLst>
                                          <p:attrName>ppt_h</p:attrName>
                                        </p:attrNameLst>
                                      </p:cBhvr>
                                      <p:tavLst>
                                        <p:tav tm="0">
                                          <p:val>
                                            <p:strVal val="#ppt_h"/>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nodeType="afterGroup">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79205"/>
                                        </p:tgtEl>
                                        <p:attrNameLst>
                                          <p:attrName>style.visibility</p:attrName>
                                        </p:attrNameLst>
                                      </p:cBhvr>
                                      <p:to>
                                        <p:strVal val="visible"/>
                                      </p:to>
                                    </p:set>
                                    <p:anim calcmode="lin" valueType="num">
                                      <p:cBhvr>
                                        <p:cTn id="28" dur="500" fill="hold"/>
                                        <p:tgtEl>
                                          <p:spTgt spid="179205"/>
                                        </p:tgtEl>
                                        <p:attrNameLst>
                                          <p:attrName>ppt_w</p:attrName>
                                        </p:attrNameLst>
                                      </p:cBhvr>
                                      <p:tavLst>
                                        <p:tav tm="0">
                                          <p:val>
                                            <p:fltVal val="0"/>
                                          </p:val>
                                        </p:tav>
                                        <p:tav tm="100000">
                                          <p:val>
                                            <p:strVal val="#ppt_w"/>
                                          </p:val>
                                        </p:tav>
                                      </p:tavLst>
                                    </p:anim>
                                    <p:anim calcmode="lin" valueType="num">
                                      <p:cBhvr>
                                        <p:cTn id="29" dur="500" fill="hold"/>
                                        <p:tgtEl>
                                          <p:spTgt spid="17920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79211"/>
                                        </p:tgtEl>
                                        <p:attrNameLst>
                                          <p:attrName>style.visibility</p:attrName>
                                        </p:attrNameLst>
                                      </p:cBhvr>
                                      <p:to>
                                        <p:strVal val="visible"/>
                                      </p:to>
                                    </p:set>
                                    <p:anim calcmode="lin" valueType="num">
                                      <p:cBhvr>
                                        <p:cTn id="34" dur="500" fill="hold"/>
                                        <p:tgtEl>
                                          <p:spTgt spid="179211"/>
                                        </p:tgtEl>
                                        <p:attrNameLst>
                                          <p:attrName>ppt_w</p:attrName>
                                        </p:attrNameLst>
                                      </p:cBhvr>
                                      <p:tavLst>
                                        <p:tav tm="0">
                                          <p:val>
                                            <p:fltVal val="0"/>
                                          </p:val>
                                        </p:tav>
                                        <p:tav tm="100000">
                                          <p:val>
                                            <p:strVal val="#ppt_w"/>
                                          </p:val>
                                        </p:tav>
                                      </p:tavLst>
                                    </p:anim>
                                    <p:anim calcmode="lin" valueType="num">
                                      <p:cBhvr>
                                        <p:cTn id="35" dur="500" fill="hold"/>
                                        <p:tgtEl>
                                          <p:spTgt spid="17921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10" grpId="0" animBg="1"/>
      <p:bldP spid="40" grpId="0" animBg="1"/>
      <p:bldP spid="17921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b="1" i="1" dirty="0">
                <a:solidFill>
                  <a:srgbClr val="FFFF00"/>
                </a:solidFill>
                <a:effectLst>
                  <a:glow rad="127000">
                    <a:schemeClr val="tx1"/>
                  </a:glow>
                </a:effectLst>
                <a:latin typeface="Arial" charset="0"/>
                <a:ea typeface="ＭＳ Ｐゴシック" charset="0"/>
                <a:cs typeface="ＭＳ Ｐゴシック" charset="0"/>
              </a:rPr>
              <a:t>كيف </a:t>
            </a:r>
            <a:r>
              <a:rPr lang="ar-JO" sz="4000" b="1" i="1" dirty="0">
                <a:effectLst>
                  <a:glow rad="127000">
                    <a:schemeClr val="tx1"/>
                  </a:glow>
                </a:effectLst>
                <a:latin typeface="Arial" charset="0"/>
                <a:ea typeface="ＭＳ Ｐゴシック" charset="0"/>
                <a:cs typeface="ＭＳ Ｐゴシック" charset="0"/>
              </a:rPr>
              <a:t>يشكك العلماء في العهد القديم ؟</a:t>
            </a:r>
            <a:endParaRPr lang="en-US" sz="40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1618735" y="1075752"/>
            <a:ext cx="7525265" cy="1197886"/>
          </a:xfrm>
          <a:prstGeom prst="rect">
            <a:avLst/>
          </a:prstGeom>
          <a:solidFill>
            <a:srgbClr val="C00000"/>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a:defRPr/>
            </a:pPr>
            <a:r>
              <a:rPr lang="ar-JO" sz="3200" b="1" kern="0" dirty="0">
                <a:effectLst>
                  <a:glow rad="127000">
                    <a:schemeClr val="tx1"/>
                  </a:glow>
                </a:effectLst>
                <a:latin typeface="Arial" charset="0"/>
                <a:ea typeface="ＭＳ Ｐゴシック" charset="0"/>
                <a:cs typeface="ＭＳ Ｐゴシック" charset="0"/>
              </a:rPr>
              <a:t>يقولون أن العهد القديم كتب قبل مخطوطات البحر الميت بقليل</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0917"/>
            <a:ext cx="1485824" cy="2243115"/>
          </a:xfrm>
          <a:prstGeom prst="rect">
            <a:avLst/>
          </a:prstGeom>
        </p:spPr>
      </p:pic>
      <p:sp>
        <p:nvSpPr>
          <p:cNvPr id="5" name="Rectangle 2">
            <a:extLst>
              <a:ext uri="{FF2B5EF4-FFF2-40B4-BE49-F238E27FC236}">
                <a16:creationId xmlns:a16="http://schemas.microsoft.com/office/drawing/2014/main" id="{C529BAF9-8F7E-724C-B646-DD9D22CBB55F}"/>
              </a:ext>
            </a:extLst>
          </p:cNvPr>
          <p:cNvSpPr txBox="1">
            <a:spLocks noChangeArrowheads="1"/>
          </p:cNvSpPr>
          <p:nvPr/>
        </p:nvSpPr>
        <p:spPr bwMode="auto">
          <a:xfrm>
            <a:off x="1618735" y="2693773"/>
            <a:ext cx="7339914" cy="386765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a:defRPr/>
            </a:pPr>
            <a:r>
              <a:rPr lang="ar-JO" sz="2800" b="1" dirty="0"/>
              <a:t>"مع ذلك التاريخ المتأخر ، كانوا يقرنون وجهة نظر شديدة الانحدار لواقع ذلك التاريخ ، ورفضوا ذلك كله تقريبًا باعتباره خيالًا خالصًا ، كمحاولة من قبل الجالية اليهودية الضعيفة في فلسطين لكتابة ماض وهمي كبير ، كشكل الدعاية الوطنية ".</a:t>
            </a:r>
            <a:endParaRPr lang="en-US" sz="2800" b="1" kern="0" dirty="0">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939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b="1" i="1" dirty="0">
                <a:solidFill>
                  <a:srgbClr val="FFFF00"/>
                </a:solidFill>
                <a:effectLst>
                  <a:glow rad="127000">
                    <a:schemeClr val="tx1"/>
                  </a:glow>
                </a:effectLst>
                <a:latin typeface="Arial" charset="0"/>
                <a:ea typeface="ＭＳ Ｐゴシック" charset="0"/>
                <a:cs typeface="ＭＳ Ｐゴシック" charset="0"/>
              </a:rPr>
              <a:t>لماذا </a:t>
            </a:r>
            <a:r>
              <a:rPr lang="ar-JO" sz="4000" b="1" i="1" dirty="0">
                <a:effectLst>
                  <a:glow rad="127000">
                    <a:schemeClr val="tx1"/>
                  </a:glow>
                </a:effectLst>
                <a:latin typeface="Arial" charset="0"/>
                <a:ea typeface="ＭＳ Ｐゴシック" charset="0"/>
                <a:cs typeface="ＭＳ Ｐゴシック" charset="0"/>
              </a:rPr>
              <a:t>يشكك العلماء في العهد القديم ؟</a:t>
            </a:r>
            <a:endParaRPr lang="en-US" sz="40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1162250"/>
            <a:ext cx="6970955" cy="406465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11112" algn="l" defTabSz="914400">
              <a:defRPr/>
            </a:pPr>
            <a:r>
              <a:rPr lang="ar-JO" sz="3200" b="1" kern="0" dirty="0">
                <a:effectLst>
                  <a:glow rad="127000">
                    <a:schemeClr val="tx1"/>
                  </a:glow>
                </a:effectLst>
                <a:latin typeface="Arial" charset="0"/>
                <a:ea typeface="ＭＳ Ｐゴシック" charset="0"/>
                <a:cs typeface="ＭＳ Ｐゴシック" charset="0"/>
              </a:rPr>
              <a:t>مجتمعات أخرى كانت تخترع التاريخ في ذلك الوقت </a:t>
            </a:r>
            <a:endParaRPr lang="en-US" sz="3200" b="1" kern="0" dirty="0">
              <a:effectLst>
                <a:glow rad="127000">
                  <a:schemeClr val="tx1"/>
                </a:glow>
              </a:effectLst>
              <a:latin typeface="Arial" charset="0"/>
              <a:ea typeface="ＭＳ Ｐゴシック" charset="0"/>
              <a:cs typeface="ＭＳ Ｐゴシック" charset="0"/>
            </a:endParaRPr>
          </a:p>
          <a:p>
            <a:pPr marL="525462" indent="-514350"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r" defTabSz="914400">
              <a:defRPr/>
            </a:pPr>
            <a:r>
              <a:rPr lang="ar-JO" sz="3200" b="1" kern="0" dirty="0">
                <a:effectLst>
                  <a:glow rad="127000">
                    <a:schemeClr val="tx1"/>
                  </a:glow>
                </a:effectLst>
                <a:latin typeface="Arial" charset="0"/>
                <a:ea typeface="ＭＳ Ｐゴシック" charset="0"/>
                <a:cs typeface="ＭＳ Ｐゴシック" charset="0"/>
              </a:rPr>
              <a:t>* مانيثو المصري ( تاريخ مصر ) تحت بطليموس الثاني</a:t>
            </a:r>
            <a:endParaRPr lang="en-US" sz="3200" b="1" kern="0" dirty="0">
              <a:effectLst>
                <a:glow rad="127000">
                  <a:schemeClr val="tx1"/>
                </a:glow>
              </a:effectLst>
              <a:latin typeface="Arial" charset="0"/>
              <a:ea typeface="ＭＳ Ｐゴシック" charset="0"/>
              <a:cs typeface="ＭＳ Ｐゴシック" charset="0"/>
            </a:endParaRPr>
          </a:p>
          <a:p>
            <a:pPr marL="525462" indent="-514350" algn="r" defTabSz="914400">
              <a:defRPr/>
            </a:pPr>
            <a:r>
              <a:rPr lang="ar-JO" sz="3200" b="1" kern="0" dirty="0">
                <a:effectLst>
                  <a:glow rad="127000">
                    <a:schemeClr val="tx1"/>
                  </a:glow>
                </a:effectLst>
                <a:latin typeface="Arial" charset="0"/>
                <a:ea typeface="ＭＳ Ｐゴシック" charset="0"/>
                <a:cs typeface="ＭＳ Ｐゴシック" charset="0"/>
              </a:rPr>
              <a:t>* بيروسيوس الكلداني, بابل, تحت حكم أنطيوخس الأول</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
        <p:nvSpPr>
          <p:cNvPr id="5" name="Rectangle 2">
            <a:extLst>
              <a:ext uri="{FF2B5EF4-FFF2-40B4-BE49-F238E27FC236}">
                <a16:creationId xmlns:a16="http://schemas.microsoft.com/office/drawing/2014/main" id="{7FB0F3D9-B801-644F-BC54-EA0159261015}"/>
              </a:ext>
            </a:extLst>
          </p:cNvPr>
          <p:cNvSpPr txBox="1">
            <a:spLocks noChangeArrowheads="1"/>
          </p:cNvSpPr>
          <p:nvPr/>
        </p:nvSpPr>
        <p:spPr bwMode="auto">
          <a:xfrm>
            <a:off x="2135164" y="5337659"/>
            <a:ext cx="6970955" cy="152060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r" defTabSz="914400">
              <a:defRPr/>
            </a:pPr>
            <a:r>
              <a:rPr lang="ar-JO" sz="3200" b="1" kern="0" dirty="0">
                <a:effectLst>
                  <a:glow rad="127000">
                    <a:schemeClr val="tx1"/>
                  </a:glow>
                </a:effectLst>
                <a:latin typeface="Arial" charset="0"/>
                <a:ea typeface="ＭＳ Ｐゴシック" charset="0"/>
                <a:cs typeface="ＭＳ Ｐゴシック" charset="0"/>
              </a:rPr>
              <a:t>لماذا يفعل اليهود الهيلينيين ذلك ما بين 400-200 ق.م ؟</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ctrTitle"/>
          </p:nvPr>
        </p:nvSpPr>
        <p:spPr>
          <a:xfrm>
            <a:off x="0" y="90344"/>
            <a:ext cx="9144000" cy="541338"/>
          </a:xfrm>
        </p:spPr>
        <p:txBody>
          <a:bodyPr/>
          <a:lstStyle/>
          <a:p>
            <a:pPr eaLnBrk="1" hangingPunct="1"/>
            <a:r>
              <a:rPr kumimoji="1" lang="ar-JO" altLang="zh-CN" sz="4000" b="1" dirty="0">
                <a:solidFill>
                  <a:schemeClr val="bg1"/>
                </a:solidFill>
                <a:latin typeface="Arial" charset="0"/>
              </a:rPr>
              <a:t>اختراع التاريخ</a:t>
            </a:r>
            <a:endParaRPr kumimoji="1" lang="en-US" altLang="zh-CN" sz="2800" b="1" dirty="0">
              <a:solidFill>
                <a:schemeClr val="bg1"/>
              </a:solidFill>
              <a:latin typeface="Arial" charset="0"/>
            </a:endParaRPr>
          </a:p>
        </p:txBody>
      </p:sp>
      <p:pic>
        <p:nvPicPr>
          <p:cNvPr id="2" name="Picture 1" descr="Screen Shot 2015-07-22 at 7.57.0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26885"/>
            <a:ext cx="9144000" cy="6131115"/>
          </a:xfrm>
          <a:prstGeom prst="rect">
            <a:avLst/>
          </a:prstGeom>
        </p:spPr>
      </p:pic>
      <p:sp>
        <p:nvSpPr>
          <p:cNvPr id="7" name="Text Box 9"/>
          <p:cNvSpPr txBox="1">
            <a:spLocks noChangeArrowheads="1"/>
          </p:cNvSpPr>
          <p:nvPr/>
        </p:nvSpPr>
        <p:spPr bwMode="auto">
          <a:xfrm>
            <a:off x="856060" y="5048177"/>
            <a:ext cx="1643399" cy="1446550"/>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marL="0" marR="0" lvl="0" indent="0" algn="ctr" defTabSz="457200" rtl="0" eaLnBrk="1" fontAlgn="t" latinLnBrk="0" hangingPunct="1">
              <a:lnSpc>
                <a:spcPct val="100000"/>
              </a:lnSpc>
              <a:spcBef>
                <a:spcPct val="50000"/>
              </a:spcBef>
              <a:spcAft>
                <a:spcPts val="0"/>
              </a:spcAft>
              <a:buClrTx/>
              <a:buSzTx/>
              <a:buFontTx/>
              <a:buNone/>
              <a:tabLst/>
              <a:defRPr/>
            </a:pPr>
            <a:r>
              <a:rPr kumimoji="0" lang="ar-JO"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مصر</a:t>
            </a:r>
            <a:b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b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r>
              <a:rPr kumimoji="0" lang="ar-JO"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مانيثو</a:t>
            </a: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p>
        </p:txBody>
      </p:sp>
      <p:sp>
        <p:nvSpPr>
          <p:cNvPr id="15" name="Text Box 9"/>
          <p:cNvSpPr txBox="1">
            <a:spLocks noChangeArrowheads="1"/>
          </p:cNvSpPr>
          <p:nvPr/>
        </p:nvSpPr>
        <p:spPr bwMode="auto">
          <a:xfrm>
            <a:off x="5726090" y="2345892"/>
            <a:ext cx="2626040" cy="1446550"/>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marL="0" marR="0" lvl="0" indent="0" algn="ctr" defTabSz="457200" rtl="0" eaLnBrk="1" fontAlgn="t" latinLnBrk="0" hangingPunct="1">
              <a:lnSpc>
                <a:spcPct val="100000"/>
              </a:lnSpc>
              <a:spcBef>
                <a:spcPct val="50000"/>
              </a:spcBef>
              <a:spcAft>
                <a:spcPts val="0"/>
              </a:spcAft>
              <a:buClrTx/>
              <a:buSzTx/>
              <a:buFontTx/>
              <a:buNone/>
              <a:tabLst/>
              <a:defRPr/>
            </a:pPr>
            <a:r>
              <a:rPr kumimoji="0" lang="ar-JO"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بابل</a:t>
            </a:r>
            <a:b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b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r>
              <a:rPr kumimoji="0" lang="ar-JO"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بيروسيوس</a:t>
            </a: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p>
        </p:txBody>
      </p:sp>
      <p:sp>
        <p:nvSpPr>
          <p:cNvPr id="17" name="Right Arrow 16"/>
          <p:cNvSpPr/>
          <p:nvPr/>
        </p:nvSpPr>
        <p:spPr bwMode="auto">
          <a:xfrm rot="1381308">
            <a:off x="2019265" y="2812195"/>
            <a:ext cx="856912" cy="4596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mn-ea"/>
              <a:cs typeface="+mn-cs"/>
            </a:endParaRPr>
          </a:p>
        </p:txBody>
      </p:sp>
      <p:sp>
        <p:nvSpPr>
          <p:cNvPr id="16" name="Text Box 9"/>
          <p:cNvSpPr txBox="1">
            <a:spLocks noChangeArrowheads="1"/>
          </p:cNvSpPr>
          <p:nvPr/>
        </p:nvSpPr>
        <p:spPr bwMode="auto">
          <a:xfrm>
            <a:off x="2326595" y="3242456"/>
            <a:ext cx="2783134" cy="1446550"/>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marL="0" marR="0" lvl="0" indent="0" algn="ctr" defTabSz="457200" rtl="0" eaLnBrk="1" fontAlgn="t" latinLnBrk="0" hangingPunct="1">
              <a:lnSpc>
                <a:spcPct val="100000"/>
              </a:lnSpc>
              <a:spcBef>
                <a:spcPct val="50000"/>
              </a:spcBef>
              <a:spcAft>
                <a:spcPts val="0"/>
              </a:spcAft>
              <a:buClrTx/>
              <a:buSzTx/>
              <a:buFontTx/>
              <a:buNone/>
              <a:tabLst/>
              <a:defRPr/>
            </a:pPr>
            <a:r>
              <a:rPr kumimoji="0" lang="ar-JO"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فلسطين</a:t>
            </a:r>
            <a:b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br>
            <a:r>
              <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a:t>
            </a:r>
            <a:r>
              <a:rPr kumimoji="0" lang="ar-JO"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rPr>
              <a:t>العهد القديم ؟</a:t>
            </a:r>
            <a:endParaRPr kumimoji="0" lang="en-US" sz="4400" b="1" i="0" u="none" strike="noStrike" kern="1200" cap="none" spc="0" normalizeH="0" baseline="0" noProof="0" dirty="0">
              <a:ln>
                <a:noFill/>
              </a:ln>
              <a:solidFill>
                <a:srgbClr val="FFFFFF"/>
              </a:solidFill>
              <a:effectLst>
                <a:glow rad="203200">
                  <a:srgbClr val="000514">
                    <a:alpha val="88000"/>
                  </a:srgbClr>
                </a:glow>
              </a:effectLst>
              <a:uLnTx/>
              <a:uFillTx/>
              <a:latin typeface="Arial"/>
              <a:ea typeface="ＭＳ Ｐゴシック" charset="0"/>
              <a:cs typeface="Arial"/>
            </a:endParaRPr>
          </a:p>
        </p:txBody>
      </p:sp>
    </p:spTree>
    <p:extLst>
      <p:ext uri="{BB962C8B-B14F-4D97-AF65-F5344CB8AC3E}">
        <p14:creationId xmlns:p14="http://schemas.microsoft.com/office/powerpoint/2010/main" val="37201429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Shrine of the 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4450"/>
            <a:ext cx="7086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3" descr="Shrine of the Boo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8800" y="-58738"/>
            <a:ext cx="4800600" cy="37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4"/>
          <p:cNvSpPr>
            <a:spLocks noGrp="1" noRot="1" noChangeArrowheads="1"/>
          </p:cNvSpPr>
          <p:nvPr>
            <p:ph type="title" idx="4294967295"/>
          </p:nvPr>
        </p:nvSpPr>
        <p:spPr>
          <a:xfrm>
            <a:off x="304800" y="6248400"/>
            <a:ext cx="8077200" cy="533400"/>
          </a:xfrm>
        </p:spPr>
        <p:txBody>
          <a:bodyPr/>
          <a:lstStyle/>
          <a:p>
            <a:pPr eaLnBrk="1" hangingPunct="1">
              <a:defRPr/>
            </a:pPr>
            <a:r>
              <a:rPr lang="ar-JO" sz="3200" dirty="0">
                <a:latin typeface="Arial" charset="0"/>
                <a:ea typeface="ＭＳ Ｐゴシック" charset="0"/>
              </a:rPr>
              <a:t>كهف الكتاب</a:t>
            </a:r>
            <a:endParaRPr lang="en-US" sz="3200" dirty="0">
              <a:latin typeface="Arial" charset="0"/>
              <a:ea typeface="ＭＳ Ｐゴシック" charset="0"/>
            </a:endParaRPr>
          </a:p>
        </p:txBody>
      </p:sp>
      <p:pic>
        <p:nvPicPr>
          <p:cNvPr id="179205" name="Picture 5" descr="Qumran0001"/>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1447800" y="3581400"/>
            <a:ext cx="44196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Rectangle 7"/>
          <p:cNvSpPr>
            <a:spLocks noChangeArrowheads="1"/>
          </p:cNvSpPr>
          <p:nvPr/>
        </p:nvSpPr>
        <p:spPr bwMode="auto">
          <a:xfrm>
            <a:off x="457200" y="1143000"/>
            <a:ext cx="8686800" cy="685800"/>
          </a:xfrm>
          <a:prstGeom prst="rect">
            <a:avLst/>
          </a:prstGeom>
          <a:solidFill>
            <a:schemeClr val="bg2"/>
          </a:solidFill>
          <a:ln w="9525">
            <a:noFill/>
            <a:miter lim="800000"/>
            <a:headEnd/>
            <a:tailEnd/>
          </a:ln>
          <a:effectLst/>
        </p:spPr>
        <p:txBody>
          <a:bodyPr anchor="ctr"/>
          <a:lstStyle/>
          <a:p>
            <a:pPr marL="342900" marR="0" lvl="0" indent="-342900" algn="ctr" defTabSz="914400" rtl="0" eaLnBrk="1" fontAlgn="base" latinLnBrk="0" hangingPunct="1">
              <a:lnSpc>
                <a:spcPct val="100000"/>
              </a:lnSpc>
              <a:spcBef>
                <a:spcPct val="20000"/>
              </a:spcBef>
              <a:spcAft>
                <a:spcPct val="0"/>
              </a:spcAft>
              <a:buClr>
                <a:srgbClr val="FFCC00"/>
              </a:buClr>
              <a:buSzPct val="70000"/>
              <a:buFont typeface="Wingdings" charset="0"/>
              <a:buNone/>
              <a:tabLst/>
              <a:defRPr/>
            </a:pPr>
            <a:r>
              <a:rPr lang="ar-JO" sz="2800" b="1" dirty="0">
                <a:solidFill>
                  <a:srgbClr val="FFFFFF"/>
                </a:solidFill>
                <a:effectLst>
                  <a:outerShdw blurRad="38100" dist="38100" dir="2700000" algn="tl">
                    <a:srgbClr val="000000"/>
                  </a:outerShdw>
                </a:effectLst>
                <a:latin typeface="Arial" charset="0"/>
                <a:ea typeface="ＭＳ Ｐゴシック" charset="0"/>
                <a:cs typeface="Arial" charset="0"/>
              </a:rPr>
              <a:t>مخطوطات البحر الميت تثبت صحة تأريخ المحافظين لأسفار العهد القديم</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79208" name="Text Box 8"/>
          <p:cNvSpPr txBox="1">
            <a:spLocks noChangeArrowheads="1"/>
          </p:cNvSpPr>
          <p:nvPr/>
        </p:nvSpPr>
        <p:spPr bwMode="auto">
          <a:xfrm>
            <a:off x="381000" y="2667000"/>
            <a:ext cx="5334000" cy="461963"/>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متى كتب سفر دانيال ؟</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79209" name="Text Box 9"/>
          <p:cNvSpPr txBox="1">
            <a:spLocks noChangeArrowheads="1"/>
          </p:cNvSpPr>
          <p:nvPr/>
        </p:nvSpPr>
        <p:spPr bwMode="auto">
          <a:xfrm>
            <a:off x="5715000" y="3276600"/>
            <a:ext cx="2057400" cy="830997"/>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المتحررين يقولون 164 ق.م</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79210" name="Text Box 10"/>
          <p:cNvSpPr txBox="1">
            <a:spLocks noChangeArrowheads="1"/>
          </p:cNvSpPr>
          <p:nvPr/>
        </p:nvSpPr>
        <p:spPr bwMode="auto">
          <a:xfrm>
            <a:off x="152400" y="3276600"/>
            <a:ext cx="2743200" cy="830997"/>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يقول المحافظين 560 ق.م</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79213" name="Rectangle 13"/>
          <p:cNvSpPr>
            <a:spLocks noRot="1" noChangeArrowheads="1"/>
          </p:cNvSpPr>
          <p:nvPr/>
        </p:nvSpPr>
        <p:spPr bwMode="auto">
          <a:xfrm>
            <a:off x="0" y="0"/>
            <a:ext cx="8153400" cy="762000"/>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أهمية مخطوطات البحر الميت</a:t>
            </a:r>
            <a:endParaRPr kumimoji="0" lang="en-US" sz="36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4" name="Text Box 5"/>
          <p:cNvSpPr txBox="1">
            <a:spLocks noChangeArrowheads="1"/>
          </p:cNvSpPr>
          <p:nvPr/>
        </p:nvSpPr>
        <p:spPr bwMode="auto">
          <a:xfrm>
            <a:off x="8455431" y="0"/>
            <a:ext cx="704039" cy="461665"/>
          </a:xfrm>
          <a:prstGeom prst="rect">
            <a:avLst/>
          </a:prstGeom>
          <a:noFill/>
          <a:ln w="9525">
            <a:noFill/>
            <a:miter lim="800000"/>
            <a:headEnd/>
            <a:tailEnd/>
          </a:ln>
          <a:effectLst/>
        </p:spPr>
        <p:txBody>
          <a:bodyPr wrap="none">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183</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2" name="Group 41"/>
          <p:cNvGrpSpPr>
            <a:grpSpLocks/>
          </p:cNvGrpSpPr>
          <p:nvPr/>
        </p:nvGrpSpPr>
        <p:grpSpPr bwMode="auto">
          <a:xfrm>
            <a:off x="228600" y="5410200"/>
            <a:ext cx="8839200" cy="990600"/>
            <a:chOff x="228600" y="5410200"/>
            <a:chExt cx="8839200" cy="990600"/>
          </a:xfrm>
        </p:grpSpPr>
        <p:cxnSp>
          <p:nvCxnSpPr>
            <p:cNvPr id="165903" name="Straight Connector 14"/>
            <p:cNvCxnSpPr>
              <a:cxnSpLocks noChangeShapeType="1"/>
            </p:cNvCxnSpPr>
            <p:nvPr/>
          </p:nvCxnSpPr>
          <p:spPr bwMode="auto">
            <a:xfrm>
              <a:off x="533400" y="5791200"/>
              <a:ext cx="800100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165904" name="Group 31"/>
            <p:cNvGrpSpPr>
              <a:grpSpLocks/>
            </p:cNvGrpSpPr>
            <p:nvPr/>
          </p:nvGrpSpPr>
          <p:grpSpPr bwMode="auto">
            <a:xfrm>
              <a:off x="533400" y="5943600"/>
              <a:ext cx="7848600" cy="381000"/>
              <a:chOff x="533400" y="5943600"/>
              <a:chExt cx="7848600" cy="381000"/>
            </a:xfrm>
          </p:grpSpPr>
          <p:sp>
            <p:nvSpPr>
              <p:cNvPr id="16" name="Rectangle 15"/>
              <p:cNvSpPr/>
              <p:nvPr/>
            </p:nvSpPr>
            <p:spPr bwMode="auto">
              <a:xfrm flipV="1">
                <a:off x="533400" y="6248400"/>
                <a:ext cx="7848600" cy="76200"/>
              </a:xfrm>
              <a:prstGeom prst="rect">
                <a:avLst/>
              </a:prstGeom>
              <a:solidFill>
                <a:schemeClr val="tx1"/>
              </a:solidFill>
              <a:ln w="9525" cap="flat" cmpd="sng" algn="ctr">
                <a:no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cxnSp>
            <p:nvCxnSpPr>
              <p:cNvPr id="165913" name="Straight Connector 19"/>
              <p:cNvCxnSpPr>
                <a:cxnSpLocks noChangeShapeType="1"/>
              </p:cNvCxnSpPr>
              <p:nvPr/>
            </p:nvCxnSpPr>
            <p:spPr bwMode="auto">
              <a:xfrm rot="5400000">
                <a:off x="6484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4" name="Straight Connector 20"/>
              <p:cNvCxnSpPr>
                <a:cxnSpLocks noChangeShapeType="1"/>
              </p:cNvCxnSpPr>
              <p:nvPr/>
            </p:nvCxnSpPr>
            <p:spPr bwMode="auto">
              <a:xfrm rot="5400000">
                <a:off x="191341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5" name="Straight Connector 21"/>
              <p:cNvCxnSpPr>
                <a:cxnSpLocks noChangeShapeType="1"/>
              </p:cNvCxnSpPr>
              <p:nvPr/>
            </p:nvCxnSpPr>
            <p:spPr bwMode="auto">
              <a:xfrm rot="5400000">
                <a:off x="317833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6" name="Straight Connector 22"/>
              <p:cNvCxnSpPr>
                <a:cxnSpLocks noChangeShapeType="1"/>
              </p:cNvCxnSpPr>
              <p:nvPr/>
            </p:nvCxnSpPr>
            <p:spPr bwMode="auto">
              <a:xfrm rot="5400000">
                <a:off x="444325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7" name="Straight Connector 23"/>
              <p:cNvCxnSpPr>
                <a:cxnSpLocks noChangeShapeType="1"/>
              </p:cNvCxnSpPr>
              <p:nvPr/>
            </p:nvCxnSpPr>
            <p:spPr bwMode="auto">
              <a:xfrm rot="5400000">
                <a:off x="570817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65918" name="Straight Connector 24"/>
              <p:cNvCxnSpPr>
                <a:cxnSpLocks noChangeShapeType="1"/>
              </p:cNvCxnSpPr>
              <p:nvPr/>
            </p:nvCxnSpPr>
            <p:spPr bwMode="auto">
              <a:xfrm rot="5400000">
                <a:off x="6973094" y="6133306"/>
                <a:ext cx="3810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33" name="Rectangle 4"/>
            <p:cNvSpPr txBox="1">
              <a:spLocks noRot="1" noChangeArrowheads="1"/>
            </p:cNvSpPr>
            <p:nvPr/>
          </p:nvSpPr>
          <p:spPr bwMode="auto">
            <a:xfrm>
              <a:off x="228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600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4" name="Rectangle 4"/>
            <p:cNvSpPr txBox="1">
              <a:spLocks noRot="1" noChangeArrowheads="1"/>
            </p:cNvSpPr>
            <p:nvPr/>
          </p:nvSpPr>
          <p:spPr bwMode="auto">
            <a:xfrm>
              <a:off x="15240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500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5" name="Rectangle 4"/>
            <p:cNvSpPr txBox="1">
              <a:spLocks noRot="1" noChangeArrowheads="1"/>
            </p:cNvSpPr>
            <p:nvPr/>
          </p:nvSpPr>
          <p:spPr bwMode="auto">
            <a:xfrm>
              <a:off x="28194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400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6" name="Rectangle 4"/>
            <p:cNvSpPr txBox="1">
              <a:spLocks noRot="1" noChangeArrowheads="1"/>
            </p:cNvSpPr>
            <p:nvPr/>
          </p:nvSpPr>
          <p:spPr bwMode="auto">
            <a:xfrm>
              <a:off x="41148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300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 name="Rectangle 4"/>
            <p:cNvSpPr txBox="1">
              <a:spLocks noRot="1" noChangeArrowheads="1"/>
            </p:cNvSpPr>
            <p:nvPr/>
          </p:nvSpPr>
          <p:spPr bwMode="auto">
            <a:xfrm>
              <a:off x="54102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200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8" name="Rectangle 4"/>
            <p:cNvSpPr txBox="1">
              <a:spLocks noRot="1" noChangeArrowheads="1"/>
            </p:cNvSpPr>
            <p:nvPr/>
          </p:nvSpPr>
          <p:spPr bwMode="auto">
            <a:xfrm>
              <a:off x="6705600" y="5410200"/>
              <a:ext cx="10668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100</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9" name="Rectangle 4"/>
            <p:cNvSpPr txBox="1">
              <a:spLocks noRot="1" noChangeArrowheads="1"/>
            </p:cNvSpPr>
            <p:nvPr/>
          </p:nvSpPr>
          <p:spPr bwMode="auto">
            <a:xfrm>
              <a:off x="7772400" y="5410200"/>
              <a:ext cx="1295400" cy="533400"/>
            </a:xfrm>
            <a:prstGeom prst="rect">
              <a:avLst/>
            </a:prstGeom>
            <a:noFill/>
            <a:ln w="9525">
              <a:noFill/>
              <a:miter lim="800000"/>
              <a:headEnd/>
              <a:tailEnd/>
            </a:ln>
            <a:effectLst/>
          </p:spPr>
          <p:txBody>
            <a:bodyPr anchor="ct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ق.م</a:t>
              </a:r>
              <a:endParaRPr kumimoji="0" lang="en-US" sz="32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grpSp>
      <p:sp>
        <p:nvSpPr>
          <p:cNvPr id="40" name="Down Arrow 39"/>
          <p:cNvSpPr/>
          <p:nvPr/>
        </p:nvSpPr>
        <p:spPr bwMode="auto">
          <a:xfrm>
            <a:off x="1295400" y="4114800"/>
            <a:ext cx="228600" cy="1828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sp>
        <p:nvSpPr>
          <p:cNvPr id="41" name="Down Arrow 40"/>
          <p:cNvSpPr/>
          <p:nvPr/>
        </p:nvSpPr>
        <p:spPr bwMode="auto">
          <a:xfrm>
            <a:off x="6553200" y="4114800"/>
            <a:ext cx="228600" cy="1828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E5E5FF"/>
              </a:solidFill>
              <a:effectLst>
                <a:outerShdw blurRad="38100" dist="38100" dir="2700000" algn="tl">
                  <a:srgbClr val="000000">
                    <a:alpha val="43137"/>
                  </a:srgbClr>
                </a:outerShdw>
              </a:effectLst>
              <a:uLnTx/>
              <a:uFillTx/>
              <a:latin typeface="Garamond" pitchFamily="-112" charset="0"/>
              <a:ea typeface="ＭＳ Ｐゴシック" charset="0"/>
              <a:cs typeface="ＭＳ Ｐゴシック" charset="0"/>
            </a:endParaRPr>
          </a:p>
        </p:txBody>
      </p:sp>
      <p:sp>
        <p:nvSpPr>
          <p:cNvPr id="179211" name="Text Box 11"/>
          <p:cNvSpPr txBox="1">
            <a:spLocks noChangeArrowheads="1"/>
          </p:cNvSpPr>
          <p:nvPr/>
        </p:nvSpPr>
        <p:spPr bwMode="auto">
          <a:xfrm>
            <a:off x="5638800" y="4267200"/>
            <a:ext cx="21336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chemeClr val="tx2"/>
                </a:solidFill>
                <a:latin typeface="Garamond" charset="0"/>
                <a:ea typeface="ＭＳ Ｐゴシック" charset="0"/>
                <a:cs typeface="ＭＳ Ｐゴシック" charset="0"/>
              </a:defRPr>
            </a:lvl1pPr>
            <a:lvl2pPr marL="742950" indent="-285750" eaLnBrk="0" hangingPunct="0">
              <a:defRPr sz="4400" b="1">
                <a:solidFill>
                  <a:schemeClr val="tx2"/>
                </a:solidFill>
                <a:latin typeface="Garamond" charset="0"/>
                <a:ea typeface="ＭＳ Ｐゴシック" charset="0"/>
              </a:defRPr>
            </a:lvl2pPr>
            <a:lvl3pPr marL="1143000" indent="-228600" eaLnBrk="0" hangingPunct="0">
              <a:defRPr sz="4400" b="1">
                <a:solidFill>
                  <a:schemeClr val="tx2"/>
                </a:solidFill>
                <a:latin typeface="Garamond" charset="0"/>
                <a:ea typeface="ＭＳ Ｐゴシック" charset="0"/>
              </a:defRPr>
            </a:lvl3pPr>
            <a:lvl4pPr marL="1600200" indent="-228600" eaLnBrk="0" hangingPunct="0">
              <a:defRPr sz="4400" b="1">
                <a:solidFill>
                  <a:schemeClr val="tx2"/>
                </a:solidFill>
                <a:latin typeface="Garamond" charset="0"/>
                <a:ea typeface="ＭＳ Ｐゴシック" charset="0"/>
              </a:defRPr>
            </a:lvl4pPr>
            <a:lvl5pPr marL="2057400" indent="-228600" eaLnBrk="0" hangingPunct="0">
              <a:defRPr sz="4400" b="1">
                <a:solidFill>
                  <a:schemeClr val="tx2"/>
                </a:solidFill>
                <a:latin typeface="Garamond" charset="0"/>
                <a:ea typeface="ＭＳ Ｐゴシック" charset="0"/>
              </a:defRPr>
            </a:lvl5pPr>
            <a:lvl6pPr marL="2514600" indent="-228600" algn="ctr" eaLnBrk="0" fontAlgn="base" hangingPunct="0">
              <a:spcBef>
                <a:spcPct val="0"/>
              </a:spcBef>
              <a:spcAft>
                <a:spcPct val="0"/>
              </a:spcAft>
              <a:defRPr sz="4400" b="1">
                <a:solidFill>
                  <a:schemeClr val="tx2"/>
                </a:solidFill>
                <a:latin typeface="Garamond" charset="0"/>
                <a:ea typeface="ＭＳ Ｐゴシック" charset="0"/>
              </a:defRPr>
            </a:lvl6pPr>
            <a:lvl7pPr marL="2971800" indent="-228600" algn="ctr" eaLnBrk="0" fontAlgn="base" hangingPunct="0">
              <a:spcBef>
                <a:spcPct val="0"/>
              </a:spcBef>
              <a:spcAft>
                <a:spcPct val="0"/>
              </a:spcAft>
              <a:defRPr sz="4400" b="1">
                <a:solidFill>
                  <a:schemeClr val="tx2"/>
                </a:solidFill>
                <a:latin typeface="Garamond" charset="0"/>
                <a:ea typeface="ＭＳ Ｐゴシック" charset="0"/>
              </a:defRPr>
            </a:lvl7pPr>
            <a:lvl8pPr marL="3429000" indent="-228600" algn="ctr" eaLnBrk="0" fontAlgn="base" hangingPunct="0">
              <a:spcBef>
                <a:spcPct val="0"/>
              </a:spcBef>
              <a:spcAft>
                <a:spcPct val="0"/>
              </a:spcAft>
              <a:defRPr sz="4400" b="1">
                <a:solidFill>
                  <a:schemeClr val="tx2"/>
                </a:solidFill>
                <a:latin typeface="Garamond" charset="0"/>
                <a:ea typeface="ＭＳ Ｐゴシック" charset="0"/>
              </a:defRPr>
            </a:lvl8pPr>
            <a:lvl9pPr marL="3886200" indent="-228600" algn="ctr"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2400" dirty="0">
                <a:solidFill>
                  <a:srgbClr val="000514"/>
                </a:solidFill>
                <a:latin typeface="Arial" charset="0"/>
                <a:cs typeface="Arial" charset="0"/>
              </a:rPr>
              <a:t>نسخة دانيال في المخطوطات </a:t>
            </a:r>
            <a:endPar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rPr>
              <a:t>200-100 ق.م</a:t>
            </a:r>
            <a:endParaRPr kumimoji="0" lang="en-US" sz="2400" b="1" i="0" u="none" strike="noStrike" kern="1200" cap="none" spc="0" normalizeH="0" baseline="0" noProof="0" dirty="0">
              <a:ln>
                <a:noFill/>
              </a:ln>
              <a:solidFill>
                <a:srgbClr val="000514"/>
              </a:solidFill>
              <a:effectLst/>
              <a:uLnTx/>
              <a:uFillTx/>
              <a:latin typeface="Arial" charset="0"/>
              <a:ea typeface="ＭＳ Ｐゴシック" charset="0"/>
              <a:cs typeface="Arial" charset="0"/>
            </a:endParaRPr>
          </a:p>
        </p:txBody>
      </p:sp>
      <p:sp>
        <p:nvSpPr>
          <p:cNvPr id="32" name="Text Box 9">
            <a:extLst>
              <a:ext uri="{FF2B5EF4-FFF2-40B4-BE49-F238E27FC236}">
                <a16:creationId xmlns:a16="http://schemas.microsoft.com/office/drawing/2014/main" id="{5A224573-1FBB-F645-B226-17C8CBE97E72}"/>
              </a:ext>
            </a:extLst>
          </p:cNvPr>
          <p:cNvSpPr txBox="1">
            <a:spLocks noChangeArrowheads="1"/>
          </p:cNvSpPr>
          <p:nvPr/>
        </p:nvSpPr>
        <p:spPr bwMode="auto">
          <a:xfrm>
            <a:off x="3515495" y="3288958"/>
            <a:ext cx="2057400" cy="1569660"/>
          </a:xfrm>
          <a:prstGeom prst="rect">
            <a:avLst/>
          </a:prstGeom>
          <a:solidFill>
            <a:schemeClr val="bg2"/>
          </a:solidFill>
          <a:ln w="9525">
            <a:noFill/>
            <a:miter lim="800000"/>
            <a:headEnd/>
            <a:tailEnd/>
          </a:ln>
          <a:effectLst/>
        </p:spPr>
        <p:txBody>
          <a:bodyPr>
            <a:spAutoFit/>
          </a:bodyPr>
          <a:lstStyle>
            <a:lvl1pPr eaLnBrk="0" hangingPunct="0">
              <a:defRPr sz="4400" b="1">
                <a:solidFill>
                  <a:schemeClr val="tx2"/>
                </a:solidFill>
                <a:latin typeface="Garamond" charset="0"/>
                <a:ea typeface="ＭＳ Ｐゴシック" charset="0"/>
                <a:cs typeface="ＭＳ Ｐゴシック" charset="0"/>
              </a:defRPr>
            </a:lvl1pPr>
            <a:lvl2pPr marL="37931725" indent="-37474525" eaLnBrk="0" hangingPunct="0">
              <a:defRPr sz="4400" b="1">
                <a:solidFill>
                  <a:schemeClr val="tx2"/>
                </a:solidFill>
                <a:latin typeface="Garamond" charset="0"/>
                <a:ea typeface="ＭＳ Ｐゴシック" charset="0"/>
              </a:defRPr>
            </a:lvl2pPr>
            <a:lvl3pPr eaLnBrk="0" hangingPunct="0">
              <a:defRPr sz="4400" b="1">
                <a:solidFill>
                  <a:schemeClr val="tx2"/>
                </a:solidFill>
                <a:latin typeface="Garamond" charset="0"/>
                <a:ea typeface="ＭＳ Ｐゴシック" charset="0"/>
              </a:defRPr>
            </a:lvl3pPr>
            <a:lvl4pPr eaLnBrk="0" hangingPunct="0">
              <a:defRPr sz="4400" b="1">
                <a:solidFill>
                  <a:schemeClr val="tx2"/>
                </a:solidFill>
                <a:latin typeface="Garamond" charset="0"/>
                <a:ea typeface="ＭＳ Ｐゴシック" charset="0"/>
              </a:defRPr>
            </a:lvl4pPr>
            <a:lvl5pPr eaLnBrk="0" hangingPunct="0">
              <a:defRPr sz="4400" b="1">
                <a:solidFill>
                  <a:schemeClr val="tx2"/>
                </a:solidFill>
                <a:latin typeface="Garamond" charset="0"/>
                <a:ea typeface="ＭＳ Ｐゴシック" charset="0"/>
              </a:defRPr>
            </a:lvl5pPr>
            <a:lvl6pPr marL="457200" eaLnBrk="0" fontAlgn="base" hangingPunct="0">
              <a:spcBef>
                <a:spcPct val="0"/>
              </a:spcBef>
              <a:spcAft>
                <a:spcPct val="0"/>
              </a:spcAft>
              <a:defRPr sz="4400" b="1">
                <a:solidFill>
                  <a:schemeClr val="tx2"/>
                </a:solidFill>
                <a:latin typeface="Garamond" charset="0"/>
                <a:ea typeface="ＭＳ Ｐゴシック" charset="0"/>
              </a:defRPr>
            </a:lvl6pPr>
            <a:lvl7pPr marL="914400" eaLnBrk="0" fontAlgn="base" hangingPunct="0">
              <a:spcBef>
                <a:spcPct val="0"/>
              </a:spcBef>
              <a:spcAft>
                <a:spcPct val="0"/>
              </a:spcAft>
              <a:defRPr sz="4400" b="1">
                <a:solidFill>
                  <a:schemeClr val="tx2"/>
                </a:solidFill>
                <a:latin typeface="Garamond" charset="0"/>
                <a:ea typeface="ＭＳ Ｐゴシック" charset="0"/>
              </a:defRPr>
            </a:lvl7pPr>
            <a:lvl8pPr marL="1371600" eaLnBrk="0" fontAlgn="base" hangingPunct="0">
              <a:spcBef>
                <a:spcPct val="0"/>
              </a:spcBef>
              <a:spcAft>
                <a:spcPct val="0"/>
              </a:spcAft>
              <a:defRPr sz="4400" b="1">
                <a:solidFill>
                  <a:schemeClr val="tx2"/>
                </a:solidFill>
                <a:latin typeface="Garamond" charset="0"/>
                <a:ea typeface="ＭＳ Ｐゴシック" charset="0"/>
              </a:defRPr>
            </a:lvl8pPr>
            <a:lvl9pPr marL="1828800" eaLnBrk="0" fontAlgn="base" hangingPunct="0">
              <a:spcBef>
                <a:spcPct val="0"/>
              </a:spcBef>
              <a:spcAft>
                <a:spcPct val="0"/>
              </a:spcAft>
              <a:defRPr sz="4400" b="1">
                <a:solidFill>
                  <a:schemeClr val="tx2"/>
                </a:solidFill>
                <a:latin typeface="Garamond"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أصحاب فكر الحد الأدنى كل العهد القديم 400-200 ق.م</a:t>
            </a:r>
            <a:endPar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6210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wipe(down)">
                                      <p:cBhvr>
                                        <p:cTn id="7" dur="5000"/>
                                        <p:tgtEl>
                                          <p:spTgt spid="17920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79208"/>
                                        </p:tgtEl>
                                        <p:attrNameLst>
                                          <p:attrName>style.visibility</p:attrName>
                                        </p:attrNameLst>
                                      </p:cBhvr>
                                      <p:to>
                                        <p:strVal val="visible"/>
                                      </p:to>
                                    </p:set>
                                    <p:anim calcmode="lin" valueType="num">
                                      <p:cBhvr>
                                        <p:cTn id="10" dur="500" fill="hold"/>
                                        <p:tgtEl>
                                          <p:spTgt spid="179208"/>
                                        </p:tgtEl>
                                        <p:attrNameLst>
                                          <p:attrName>ppt_w</p:attrName>
                                        </p:attrNameLst>
                                      </p:cBhvr>
                                      <p:tavLst>
                                        <p:tav tm="0">
                                          <p:val>
                                            <p:fltVal val="0"/>
                                          </p:val>
                                        </p:tav>
                                        <p:tav tm="100000">
                                          <p:val>
                                            <p:strVal val="#ppt_w"/>
                                          </p:val>
                                        </p:tav>
                                      </p:tavLst>
                                    </p:anim>
                                    <p:anim calcmode="lin" valueType="num">
                                      <p:cBhvr>
                                        <p:cTn id="11" dur="500" fill="hold"/>
                                        <p:tgtEl>
                                          <p:spTgt spid="179208"/>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79210"/>
                                        </p:tgtEl>
                                        <p:attrNameLst>
                                          <p:attrName>style.visibility</p:attrName>
                                        </p:attrNameLst>
                                      </p:cBhvr>
                                      <p:to>
                                        <p:strVal val="visible"/>
                                      </p:to>
                                    </p:set>
                                    <p:anim calcmode="lin" valueType="num">
                                      <p:cBhvr>
                                        <p:cTn id="16" dur="500" fill="hold"/>
                                        <p:tgtEl>
                                          <p:spTgt spid="179210"/>
                                        </p:tgtEl>
                                        <p:attrNameLst>
                                          <p:attrName>ppt_w</p:attrName>
                                        </p:attrNameLst>
                                      </p:cBhvr>
                                      <p:tavLst>
                                        <p:tav tm="0">
                                          <p:val>
                                            <p:fltVal val="0"/>
                                          </p:val>
                                        </p:tav>
                                        <p:tav tm="100000">
                                          <p:val>
                                            <p:strVal val="#ppt_w"/>
                                          </p:val>
                                        </p:tav>
                                      </p:tavLst>
                                    </p:anim>
                                    <p:anim calcmode="lin" valueType="num">
                                      <p:cBhvr>
                                        <p:cTn id="17" dur="500" fill="hold"/>
                                        <p:tgtEl>
                                          <p:spTgt spid="179210"/>
                                        </p:tgtEl>
                                        <p:attrNameLst>
                                          <p:attrName>ppt_h</p:attrName>
                                        </p:attrNameLst>
                                      </p:cBhvr>
                                      <p:tavLst>
                                        <p:tav tm="0">
                                          <p:val>
                                            <p:strVal val="#ppt_h"/>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nodeType="afterGroup">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79205"/>
                                        </p:tgtEl>
                                        <p:attrNameLst>
                                          <p:attrName>style.visibility</p:attrName>
                                        </p:attrNameLst>
                                      </p:cBhvr>
                                      <p:to>
                                        <p:strVal val="visible"/>
                                      </p:to>
                                    </p:set>
                                    <p:anim calcmode="lin" valueType="num">
                                      <p:cBhvr>
                                        <p:cTn id="28" dur="500" fill="hold"/>
                                        <p:tgtEl>
                                          <p:spTgt spid="179205"/>
                                        </p:tgtEl>
                                        <p:attrNameLst>
                                          <p:attrName>ppt_w</p:attrName>
                                        </p:attrNameLst>
                                      </p:cBhvr>
                                      <p:tavLst>
                                        <p:tav tm="0">
                                          <p:val>
                                            <p:fltVal val="0"/>
                                          </p:val>
                                        </p:tav>
                                        <p:tav tm="100000">
                                          <p:val>
                                            <p:strVal val="#ppt_w"/>
                                          </p:val>
                                        </p:tav>
                                      </p:tavLst>
                                    </p:anim>
                                    <p:anim calcmode="lin" valueType="num">
                                      <p:cBhvr>
                                        <p:cTn id="29" dur="500" fill="hold"/>
                                        <p:tgtEl>
                                          <p:spTgt spid="17920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79209"/>
                                        </p:tgtEl>
                                        <p:attrNameLst>
                                          <p:attrName>style.visibility</p:attrName>
                                        </p:attrNameLst>
                                      </p:cBhvr>
                                      <p:to>
                                        <p:strVal val="visible"/>
                                      </p:to>
                                    </p:set>
                                    <p:anim calcmode="lin" valueType="num">
                                      <p:cBhvr>
                                        <p:cTn id="34" dur="500" fill="hold"/>
                                        <p:tgtEl>
                                          <p:spTgt spid="179209"/>
                                        </p:tgtEl>
                                        <p:attrNameLst>
                                          <p:attrName>ppt_w</p:attrName>
                                        </p:attrNameLst>
                                      </p:cBhvr>
                                      <p:tavLst>
                                        <p:tav tm="0">
                                          <p:val>
                                            <p:fltVal val="0"/>
                                          </p:val>
                                        </p:tav>
                                        <p:tav tm="100000">
                                          <p:val>
                                            <p:strVal val="#ppt_w"/>
                                          </p:val>
                                        </p:tav>
                                      </p:tavLst>
                                    </p:anim>
                                    <p:anim calcmode="lin" valueType="num">
                                      <p:cBhvr>
                                        <p:cTn id="35" dur="500" fill="hold"/>
                                        <p:tgtEl>
                                          <p:spTgt spid="179209"/>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79211"/>
                                        </p:tgtEl>
                                        <p:attrNameLst>
                                          <p:attrName>style.visibility</p:attrName>
                                        </p:attrNameLst>
                                      </p:cBhvr>
                                      <p:to>
                                        <p:strVal val="visible"/>
                                      </p:to>
                                    </p:set>
                                    <p:anim calcmode="lin" valueType="num">
                                      <p:cBhvr>
                                        <p:cTn id="44" dur="500" fill="hold"/>
                                        <p:tgtEl>
                                          <p:spTgt spid="179211"/>
                                        </p:tgtEl>
                                        <p:attrNameLst>
                                          <p:attrName>ppt_w</p:attrName>
                                        </p:attrNameLst>
                                      </p:cBhvr>
                                      <p:tavLst>
                                        <p:tav tm="0">
                                          <p:val>
                                            <p:fltVal val="0"/>
                                          </p:val>
                                        </p:tav>
                                        <p:tav tm="100000">
                                          <p:val>
                                            <p:strVal val="#ppt_w"/>
                                          </p:val>
                                        </p:tav>
                                      </p:tavLst>
                                    </p:anim>
                                    <p:anim calcmode="lin" valueType="num">
                                      <p:cBhvr>
                                        <p:cTn id="45" dur="500" fill="hold"/>
                                        <p:tgtEl>
                                          <p:spTgt spid="17921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09" grpId="0" animBg="1"/>
      <p:bldP spid="179210" grpId="0" animBg="1"/>
      <p:bldP spid="40" grpId="0" animBg="1"/>
      <p:bldP spid="41" grpId="0" animBg="1"/>
      <p:bldP spid="17921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b="1" i="1" dirty="0">
                <a:solidFill>
                  <a:srgbClr val="FFFF00"/>
                </a:solidFill>
                <a:effectLst>
                  <a:glow rad="127000">
                    <a:schemeClr val="tx1"/>
                  </a:glow>
                </a:effectLst>
                <a:latin typeface="Arial" charset="0"/>
                <a:ea typeface="ＭＳ Ｐゴシック" charset="0"/>
                <a:cs typeface="ＭＳ Ｐゴシック" charset="0"/>
              </a:rPr>
              <a:t>مشاكل</a:t>
            </a:r>
            <a:r>
              <a:rPr lang="ar-JO" sz="4000" b="1" i="1" dirty="0">
                <a:effectLst>
                  <a:glow rad="127000">
                    <a:schemeClr val="tx1"/>
                  </a:glow>
                </a:effectLst>
                <a:latin typeface="Arial" charset="0"/>
                <a:ea typeface="ＭＳ Ｐゴシック" charset="0"/>
                <a:cs typeface="ＭＳ Ｐゴシック" charset="0"/>
              </a:rPr>
              <a:t> التشكيك في العهد القديم</a:t>
            </a:r>
            <a:endParaRPr lang="en-US" sz="40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1162249"/>
            <a:ext cx="6970955" cy="531269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r" defTabSz="914400">
              <a:defRPr/>
            </a:pPr>
            <a:r>
              <a:rPr lang="ar-JO" sz="3200" b="1" kern="0" dirty="0">
                <a:effectLst>
                  <a:glow rad="127000">
                    <a:schemeClr val="tx1"/>
                  </a:glow>
                </a:effectLst>
                <a:latin typeface="Arial" charset="0"/>
                <a:ea typeface="ＭＳ Ｐゴシック" charset="0"/>
                <a:cs typeface="ＭＳ Ｐゴシック" charset="0"/>
              </a:rPr>
              <a:t>هل كان اليهود يخترعون تاريخهم مثل باقي المجتمعات في زمنهم ؟</a:t>
            </a:r>
            <a:endParaRPr lang="en-US" sz="3200" b="1" kern="0" dirty="0">
              <a:effectLst>
                <a:glow rad="127000">
                  <a:schemeClr val="tx1"/>
                </a:glow>
              </a:effectLst>
              <a:latin typeface="Arial" charset="0"/>
              <a:ea typeface="ＭＳ Ｐゴシック" charset="0"/>
              <a:cs typeface="ＭＳ Ｐゴシック" charset="0"/>
            </a:endParaRP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r" defTabSz="914400">
              <a:defRPr/>
            </a:pPr>
            <a:r>
              <a:rPr lang="ar-JO" sz="3200" b="1" kern="0" dirty="0">
                <a:effectLst>
                  <a:glow rad="127000">
                    <a:schemeClr val="tx1"/>
                  </a:glow>
                </a:effectLst>
                <a:latin typeface="Arial" charset="0"/>
                <a:ea typeface="ＭＳ Ｐゴシック" charset="0"/>
                <a:cs typeface="ＭＳ Ｐゴシック" charset="0"/>
              </a:rPr>
              <a:t>1. كتب اليهود بالعبرية لمجتمعهم ( الترجمة اليونانية أتت لاحقاً )</a:t>
            </a:r>
            <a:endParaRPr lang="en-US" sz="3200" b="1" kern="0" dirty="0">
              <a:effectLst>
                <a:glow rad="127000">
                  <a:schemeClr val="tx1"/>
                </a:glow>
              </a:effectLst>
              <a:latin typeface="Arial" charset="0"/>
              <a:ea typeface="ＭＳ Ｐゴシック" charset="0"/>
              <a:cs typeface="ＭＳ Ｐゴシック" charset="0"/>
            </a:endParaRPr>
          </a:p>
          <a:p>
            <a:pPr marL="525462" indent="-514350" algn="l" defTabSz="914400">
              <a:buFont typeface="+mj-lt"/>
              <a:buAutoNum type="arabicPeriod"/>
              <a:defRPr/>
            </a:pPr>
            <a:endParaRPr lang="en-US" sz="3200" b="1" kern="0" dirty="0">
              <a:effectLst>
                <a:glow rad="127000">
                  <a:schemeClr val="tx1"/>
                </a:glow>
              </a:effectLst>
              <a:latin typeface="Arial" charset="0"/>
              <a:ea typeface="ＭＳ Ｐゴシック" charset="0"/>
              <a:cs typeface="ＭＳ Ｐゴシック" charset="0"/>
            </a:endParaRPr>
          </a:p>
          <a:p>
            <a:pPr marL="525462" indent="-514350" algn="r" defTabSz="914400">
              <a:defRPr/>
            </a:pPr>
            <a:r>
              <a:rPr lang="ar-JO" sz="3200" b="1" kern="0" dirty="0">
                <a:effectLst>
                  <a:glow rad="127000">
                    <a:schemeClr val="tx1"/>
                  </a:glow>
                </a:effectLst>
                <a:latin typeface="Arial" charset="0"/>
                <a:ea typeface="ＭＳ Ｐゴシック" charset="0"/>
                <a:cs typeface="ＭＳ Ｐゴシック" charset="0"/>
              </a:rPr>
              <a:t>2. لا يستطيع اليهود أن يعتمدوا المصادر و التاريخ الأصيل مثل مانيثو و بيروسيوس </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Tree>
    <p:extLst>
      <p:ext uri="{BB962C8B-B14F-4D97-AF65-F5344CB8AC3E}">
        <p14:creationId xmlns:p14="http://schemas.microsoft.com/office/powerpoint/2010/main" val="16399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ctity of Life Week Wood Panel Worship 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5300"/>
            <a:ext cx="9144000" cy="651189"/>
          </a:xfrm>
          <a:solidFill>
            <a:srgbClr val="C00000"/>
          </a:solidFill>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 التمييز بين المفاهيم </a:t>
            </a:r>
            <a:r>
              <a:rPr lang="en-US" sz="3600" b="1" dirty="0">
                <a:effectLst>
                  <a:glow rad="127000">
                    <a:schemeClr val="tx1"/>
                  </a:glow>
                </a:effectLst>
                <a:latin typeface="Arial" charset="0"/>
                <a:ea typeface="ＭＳ Ｐゴシック" charset="0"/>
                <a:cs typeface="ＭＳ Ｐゴシック" charset="0"/>
              </a:rPr>
              <a:t>(</a:t>
            </a:r>
            <a:r>
              <a:rPr lang="ar-JO" sz="3600" b="1" dirty="0">
                <a:effectLst>
                  <a:glow rad="127000">
                    <a:schemeClr val="tx1"/>
                  </a:glow>
                </a:effectLst>
                <a:latin typeface="Arial" charset="0"/>
                <a:ea typeface="ＭＳ Ｐゴシック" charset="0"/>
                <a:cs typeface="ＭＳ Ｐゴシック" charset="0"/>
              </a:rPr>
              <a:t>ميريل</a:t>
            </a:r>
            <a:r>
              <a:rPr lang="en-US" sz="3600" b="1" dirty="0">
                <a:effectLst>
                  <a:glow rad="127000">
                    <a:schemeClr val="tx1"/>
                  </a:glow>
                </a:effectLst>
                <a:latin typeface="Arial" charset="0"/>
                <a:ea typeface="ＭＳ Ｐゴシック" charset="0"/>
                <a:cs typeface="ＭＳ Ｐゴシック" charset="0"/>
              </a:rPr>
              <a:t>, “</a:t>
            </a:r>
            <a:r>
              <a:rPr lang="ar-JO" sz="3600" b="1" dirty="0">
                <a:effectLst>
                  <a:glow rad="127000">
                    <a:schemeClr val="tx1"/>
                  </a:glow>
                </a:effectLst>
                <a:latin typeface="Arial" charset="0"/>
                <a:ea typeface="ＭＳ Ｐゴシック" charset="0"/>
                <a:cs typeface="ＭＳ Ｐゴシック" charset="0"/>
              </a:rPr>
              <a:t>مقدمة</a:t>
            </a:r>
            <a:r>
              <a:rPr lang="en-US" sz="3600" b="1" dirty="0">
                <a:effectLst>
                  <a:glow rad="127000">
                    <a:schemeClr val="tx1"/>
                  </a:glow>
                </a:effectLst>
                <a:latin typeface="Arial" charset="0"/>
                <a:ea typeface="ＭＳ Ｐゴシック" charset="0"/>
                <a:cs typeface="ＭＳ Ｐゴシック" charset="0"/>
              </a:rPr>
              <a:t>”)</a:t>
            </a:r>
          </a:p>
        </p:txBody>
      </p:sp>
      <p:sp>
        <p:nvSpPr>
          <p:cNvPr id="5" name="Rectangle 2">
            <a:extLst>
              <a:ext uri="{FF2B5EF4-FFF2-40B4-BE49-F238E27FC236}">
                <a16:creationId xmlns:a16="http://schemas.microsoft.com/office/drawing/2014/main" id="{D55AF6AC-1A48-1642-9C31-E2AE1C205A7F}"/>
              </a:ext>
            </a:extLst>
          </p:cNvPr>
          <p:cNvSpPr txBox="1">
            <a:spLocks noChangeArrowheads="1"/>
          </p:cNvSpPr>
          <p:nvPr/>
        </p:nvSpPr>
        <p:spPr bwMode="auto">
          <a:xfrm>
            <a:off x="11016" y="798928"/>
            <a:ext cx="4638102" cy="8205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u="sng" kern="0" dirty="0">
                <a:effectLst>
                  <a:glow rad="127000">
                    <a:schemeClr val="tx1"/>
                  </a:glow>
                </a:effectLst>
                <a:latin typeface="Arial" charset="0"/>
                <a:ea typeface="ＭＳ Ｐゴシック" charset="0"/>
                <a:cs typeface="ＭＳ Ｐゴシック" charset="0"/>
              </a:rPr>
              <a:t>مقدمة</a:t>
            </a:r>
            <a:endParaRPr lang="en-US" sz="3600" b="1" u="sng" kern="0" dirty="0">
              <a:effectLst>
                <a:glow rad="127000">
                  <a:schemeClr val="tx1"/>
                </a:glow>
              </a:effectLst>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7E2EB21E-2CB9-FD4C-B938-80B3CC49F510}"/>
              </a:ext>
            </a:extLst>
          </p:cNvPr>
          <p:cNvSpPr txBox="1">
            <a:spLocks noChangeArrowheads="1"/>
          </p:cNvSpPr>
          <p:nvPr/>
        </p:nvSpPr>
        <p:spPr bwMode="auto">
          <a:xfrm>
            <a:off x="4516914" y="809945"/>
            <a:ext cx="4638102" cy="8205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u="sng" kern="0" dirty="0">
                <a:effectLst>
                  <a:glow rad="127000">
                    <a:schemeClr val="tx1"/>
                  </a:glow>
                </a:effectLst>
                <a:latin typeface="Arial" charset="0"/>
                <a:ea typeface="ＭＳ Ｐゴシック" charset="0"/>
                <a:cs typeface="ＭＳ Ｐゴシック" charset="0"/>
              </a:rPr>
              <a:t>النقد</a:t>
            </a:r>
            <a:endParaRPr lang="en-US" sz="3600" b="1" u="sng" kern="0"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A6449FA9-15E5-3849-8D22-9CAA4E96C6CB}"/>
              </a:ext>
            </a:extLst>
          </p:cNvPr>
          <p:cNvSpPr txBox="1">
            <a:spLocks noChangeArrowheads="1"/>
          </p:cNvSpPr>
          <p:nvPr/>
        </p:nvSpPr>
        <p:spPr bwMode="auto">
          <a:xfrm>
            <a:off x="-11018" y="2330278"/>
            <a:ext cx="4638102" cy="164680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دراسة تمهيدية</a:t>
            </a:r>
            <a:endParaRPr lang="en-US" sz="2800" b="1" kern="0" dirty="0">
              <a:effectLst>
                <a:glow rad="127000">
                  <a:schemeClr val="tx1"/>
                </a:glow>
              </a:effectLst>
              <a:latin typeface="Arial" charset="0"/>
              <a:ea typeface="ＭＳ Ｐゴシック" charset="0"/>
              <a:cs typeface="ＭＳ Ｐゴシック" charset="0"/>
            </a:endParaRPr>
          </a:p>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مسح</a:t>
            </a:r>
            <a:endParaRPr lang="en-US" sz="2800" b="1" kern="0" dirty="0">
              <a:effectLst>
                <a:glow rad="127000">
                  <a:schemeClr val="tx1"/>
                </a:glow>
              </a:effectLst>
              <a:latin typeface="Arial" charset="0"/>
              <a:ea typeface="ＭＳ Ｐゴシック" charset="0"/>
              <a:cs typeface="ＭＳ Ｐゴシック" charset="0"/>
            </a:endParaRPr>
          </a:p>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المحتوى</a:t>
            </a:r>
            <a:endParaRPr lang="en-US" sz="2800" b="1" kern="0" dirty="0">
              <a:effectLst>
                <a:glow rad="127000">
                  <a:schemeClr val="tx1"/>
                </a:glow>
              </a:effectLst>
              <a:latin typeface="Arial" charset="0"/>
              <a:ea typeface="ＭＳ Ｐゴシック" charset="0"/>
              <a:cs typeface="ＭＳ Ｐゴシック" charset="0"/>
            </a:endParaRPr>
          </a:p>
          <a:p>
            <a:pPr marL="295275" indent="-295275" algn="l" defTabSz="914400">
              <a:buFont typeface="Arial" panose="020B0604020202020204" pitchFamily="34" charset="0"/>
              <a:buChar char="•"/>
              <a:defRPr/>
            </a:pPr>
            <a:endParaRPr lang="en-US" sz="2800" b="1" kern="0" dirty="0">
              <a:effectLst>
                <a:glow rad="127000">
                  <a:schemeClr val="tx1"/>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2994BC23-E1DB-1B49-B915-7BEFECBD55F8}"/>
              </a:ext>
            </a:extLst>
          </p:cNvPr>
          <p:cNvSpPr txBox="1">
            <a:spLocks noChangeArrowheads="1"/>
          </p:cNvSpPr>
          <p:nvPr/>
        </p:nvSpPr>
        <p:spPr bwMode="auto">
          <a:xfrm>
            <a:off x="4494880" y="2330278"/>
            <a:ext cx="4638102" cy="164680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295275" indent="-295275" defTabSz="914400" eaLnBrk="0" fontAlgn="base" hangingPunct="0">
              <a:spcBef>
                <a:spcPct val="0"/>
              </a:spcBef>
              <a:spcAft>
                <a:spcPct val="0"/>
              </a:spcAft>
              <a:buFont typeface="Arial" panose="020B0604020202020204" pitchFamily="34" charset="0"/>
              <a:buChar char="•"/>
              <a:defRPr sz="40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algn="ctr">
              <a:buNone/>
            </a:pPr>
            <a:r>
              <a:rPr lang="ar-JO" sz="2800" dirty="0"/>
              <a:t>تقييم الطبيعة</a:t>
            </a:r>
          </a:p>
          <a:p>
            <a:pPr algn="ctr">
              <a:buNone/>
            </a:pPr>
            <a:r>
              <a:rPr lang="ar-JO" sz="2800" dirty="0"/>
              <a:t>سلبي, مدمر</a:t>
            </a:r>
            <a:endParaRPr lang="en-US" sz="2800" dirty="0"/>
          </a:p>
          <a:p>
            <a:pPr algn="ctr">
              <a:buNone/>
            </a:pPr>
            <a:r>
              <a:rPr lang="ar-JO" sz="2800" dirty="0"/>
              <a:t>تقيمي</a:t>
            </a:r>
            <a:endParaRPr lang="en-US" sz="2800" dirty="0"/>
          </a:p>
        </p:txBody>
      </p:sp>
      <p:sp>
        <p:nvSpPr>
          <p:cNvPr id="3" name="Rectangle 2">
            <a:extLst>
              <a:ext uri="{FF2B5EF4-FFF2-40B4-BE49-F238E27FC236}">
                <a16:creationId xmlns:a16="http://schemas.microsoft.com/office/drawing/2014/main" id="{99171C42-8866-9543-8132-F617E20388ED}"/>
              </a:ext>
            </a:extLst>
          </p:cNvPr>
          <p:cNvSpPr/>
          <p:nvPr/>
        </p:nvSpPr>
        <p:spPr>
          <a:xfrm>
            <a:off x="-1" y="1587917"/>
            <a:ext cx="9110949" cy="523220"/>
          </a:xfrm>
          <a:prstGeom prst="rect">
            <a:avLst/>
          </a:prstGeom>
        </p:spPr>
        <p:txBody>
          <a:bodyPr wrap="square">
            <a:spAutoFit/>
          </a:bodyPr>
          <a:lstStyle/>
          <a:p>
            <a:pPr algn="ctr"/>
            <a:r>
              <a:rPr lang="ar-JO" sz="2800" b="1" i="1" kern="0" dirty="0">
                <a:solidFill>
                  <a:srgbClr val="FFFF00"/>
                </a:solidFill>
                <a:effectLst>
                  <a:glow rad="127000">
                    <a:srgbClr val="000000"/>
                  </a:glow>
                </a:effectLst>
                <a:latin typeface="Arial" charset="0"/>
                <a:ea typeface="ＭＳ Ｐゴシック" charset="0"/>
                <a:cs typeface="ＭＳ Ｐゴシック" charset="0"/>
              </a:rPr>
              <a:t>المعنى التقليدي</a:t>
            </a:r>
            <a:endParaRPr lang="en-US" sz="1600" i="1" dirty="0">
              <a:solidFill>
                <a:srgbClr val="FFFF00"/>
              </a:solidFill>
            </a:endParaRPr>
          </a:p>
        </p:txBody>
      </p:sp>
      <p:sp>
        <p:nvSpPr>
          <p:cNvPr id="10" name="Rectangle 2">
            <a:extLst>
              <a:ext uri="{FF2B5EF4-FFF2-40B4-BE49-F238E27FC236}">
                <a16:creationId xmlns:a16="http://schemas.microsoft.com/office/drawing/2014/main" id="{BEFED789-B9D9-9A41-BF5B-F46152EABB92}"/>
              </a:ext>
            </a:extLst>
          </p:cNvPr>
          <p:cNvSpPr txBox="1">
            <a:spLocks noChangeArrowheads="1"/>
          </p:cNvSpPr>
          <p:nvPr/>
        </p:nvSpPr>
        <p:spPr bwMode="auto">
          <a:xfrm>
            <a:off x="-11018" y="4665853"/>
            <a:ext cx="4638102" cy="21881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يقود إلى المحتوى</a:t>
            </a:r>
            <a:endParaRPr lang="en-US" sz="2800" b="1" kern="0" dirty="0">
              <a:effectLst>
                <a:glow rad="127000">
                  <a:schemeClr val="tx1"/>
                </a:glow>
              </a:effectLst>
              <a:latin typeface="Arial" charset="0"/>
              <a:ea typeface="ＭＳ Ｐゴシック" charset="0"/>
              <a:cs typeface="ＭＳ Ｐゴシック" charset="0"/>
            </a:endParaRPr>
          </a:p>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يركز على الألفة</a:t>
            </a:r>
            <a:endParaRPr lang="en-US" sz="2800" b="1" kern="0" dirty="0">
              <a:effectLst>
                <a:glow rad="127000">
                  <a:schemeClr val="tx1"/>
                </a:glow>
              </a:effectLst>
              <a:latin typeface="Arial" charset="0"/>
              <a:ea typeface="ＭＳ Ｐゴシック" charset="0"/>
              <a:cs typeface="ＭＳ Ｐゴシック" charset="0"/>
            </a:endParaRPr>
          </a:p>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يركز على الفهم</a:t>
            </a:r>
            <a:endParaRPr lang="en-US" sz="2800" b="1" kern="0" dirty="0">
              <a:effectLst>
                <a:glow rad="127000">
                  <a:schemeClr val="tx1"/>
                </a:glow>
              </a:effectLst>
              <a:latin typeface="Arial" charset="0"/>
              <a:ea typeface="ＭＳ Ｐゴシック" charset="0"/>
              <a:cs typeface="ＭＳ Ｐゴシック" charset="0"/>
            </a:endParaRPr>
          </a:p>
          <a:p>
            <a:pPr marL="295275" indent="-295275" defTabSz="914400">
              <a:defRPr/>
            </a:pPr>
            <a:r>
              <a:rPr lang="ar-JO" sz="2800" b="1" kern="0" dirty="0">
                <a:effectLst>
                  <a:glow rad="127000">
                    <a:schemeClr val="tx1"/>
                  </a:glow>
                </a:effectLst>
                <a:latin typeface="Arial" charset="0"/>
                <a:ea typeface="ＭＳ Ｐゴシック" charset="0"/>
                <a:cs typeface="ＭＳ Ｐゴシック" charset="0"/>
              </a:rPr>
              <a:t>الأصل, النص و التاريخ</a:t>
            </a:r>
            <a:endParaRPr lang="en-US" sz="2800" b="1" kern="0" dirty="0">
              <a:effectLst>
                <a:glow rad="127000">
                  <a:schemeClr val="tx1"/>
                </a:glow>
              </a:effectLst>
              <a:latin typeface="Arial" charset="0"/>
              <a:ea typeface="ＭＳ Ｐゴシック" charset="0"/>
              <a:cs typeface="ＭＳ Ｐゴシック" charset="0"/>
            </a:endParaRPr>
          </a:p>
          <a:p>
            <a:pPr marL="295275" indent="-295275" defTabSz="914400">
              <a:buFont typeface="Arial" panose="020B0604020202020204" pitchFamily="34" charset="0"/>
              <a:buChar char="•"/>
              <a:defRPr/>
            </a:pPr>
            <a:endParaRPr lang="en-US" sz="2800" b="1" kern="0" dirty="0">
              <a:effectLst>
                <a:glow rad="127000">
                  <a:schemeClr val="tx1"/>
                </a:glow>
              </a:effectLst>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3E6013AB-E2C5-3D40-81BB-F516DE50167A}"/>
              </a:ext>
            </a:extLst>
          </p:cNvPr>
          <p:cNvSpPr txBox="1">
            <a:spLocks noChangeArrowheads="1"/>
          </p:cNvSpPr>
          <p:nvPr/>
        </p:nvSpPr>
        <p:spPr bwMode="auto">
          <a:xfrm>
            <a:off x="4494880" y="4665853"/>
            <a:ext cx="4638102" cy="21881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295275" indent="-295275" defTabSz="914400" eaLnBrk="0" fontAlgn="base" hangingPunct="0">
              <a:spcBef>
                <a:spcPct val="0"/>
              </a:spcBef>
              <a:spcAft>
                <a:spcPct val="0"/>
              </a:spcAft>
              <a:buFont typeface="Arial" panose="020B0604020202020204" pitchFamily="34" charset="0"/>
              <a:buChar char="•"/>
              <a:defRPr sz="40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algn="ctr">
              <a:buNone/>
            </a:pPr>
            <a:r>
              <a:rPr lang="ar-JO" sz="2800" dirty="0"/>
              <a:t>ميريل تتجنب المصطلح</a:t>
            </a:r>
            <a:endParaRPr lang="en-US" sz="2800" dirty="0"/>
          </a:p>
          <a:p>
            <a:pPr algn="ctr">
              <a:buNone/>
            </a:pPr>
            <a:r>
              <a:rPr lang="ar-JO" sz="2800" dirty="0"/>
              <a:t>قانوني ( ليس مصدر )</a:t>
            </a:r>
            <a:endParaRPr lang="en-US" sz="2800" dirty="0"/>
          </a:p>
          <a:p>
            <a:pPr algn="ctr">
              <a:buNone/>
            </a:pPr>
            <a:r>
              <a:rPr lang="ar-JO" sz="2800" dirty="0"/>
              <a:t>أساسي/مقدس : الشكل, تنقيحي, بلاغي, نقد أدبي جديد</a:t>
            </a:r>
            <a:endParaRPr lang="en-US" sz="2800" dirty="0"/>
          </a:p>
        </p:txBody>
      </p:sp>
      <p:sp>
        <p:nvSpPr>
          <p:cNvPr id="12" name="Rectangle 11">
            <a:extLst>
              <a:ext uri="{FF2B5EF4-FFF2-40B4-BE49-F238E27FC236}">
                <a16:creationId xmlns:a16="http://schemas.microsoft.com/office/drawing/2014/main" id="{1B12BF9A-F484-7744-90E7-118E4390D812}"/>
              </a:ext>
            </a:extLst>
          </p:cNvPr>
          <p:cNvSpPr/>
          <p:nvPr/>
        </p:nvSpPr>
        <p:spPr>
          <a:xfrm>
            <a:off x="-1" y="3978577"/>
            <a:ext cx="9110949" cy="523220"/>
          </a:xfrm>
          <a:prstGeom prst="rect">
            <a:avLst/>
          </a:prstGeom>
        </p:spPr>
        <p:txBody>
          <a:bodyPr wrap="square">
            <a:spAutoFit/>
          </a:bodyPr>
          <a:lstStyle/>
          <a:p>
            <a:pPr algn="ctr"/>
            <a:r>
              <a:rPr lang="ar-JO" sz="2800" b="1" i="1" kern="0" dirty="0">
                <a:solidFill>
                  <a:srgbClr val="FFFF00"/>
                </a:solidFill>
                <a:effectLst>
                  <a:glow rad="127000">
                    <a:srgbClr val="000000"/>
                  </a:glow>
                </a:effectLst>
                <a:latin typeface="Arial" charset="0"/>
                <a:ea typeface="ＭＳ Ｐゴシック" charset="0"/>
                <a:cs typeface="ＭＳ Ｐゴシック" charset="0"/>
              </a:rPr>
              <a:t>المعنى الكتابي</a:t>
            </a:r>
            <a:endParaRPr lang="en-US" sz="1600" i="1" dirty="0">
              <a:solidFill>
                <a:srgbClr val="FFFF00"/>
              </a:solidFill>
            </a:endParaRPr>
          </a:p>
        </p:txBody>
      </p:sp>
    </p:spTree>
    <p:extLst>
      <p:ext uri="{BB962C8B-B14F-4D97-AF65-F5344CB8AC3E}">
        <p14:creationId xmlns:p14="http://schemas.microsoft.com/office/powerpoint/2010/main" val="720925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b="1" dirty="0">
                <a:effectLst>
                  <a:glow rad="127000">
                    <a:schemeClr val="tx1"/>
                  </a:glow>
                </a:effectLst>
                <a:latin typeface="Arial" charset="0"/>
                <a:ea typeface="ＭＳ Ｐゴシック" charset="0"/>
                <a:cs typeface="ＭＳ Ｐゴシック" charset="0"/>
              </a:rPr>
              <a:t>استفسارنا</a:t>
            </a:r>
            <a:endParaRPr lang="en-US" sz="40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1290917"/>
            <a:ext cx="6970955" cy="518402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11112" algn="r" defTabSz="914400">
              <a:defRPr/>
            </a:pPr>
            <a:r>
              <a:rPr lang="ar-JO" sz="3200" b="1" kern="0" dirty="0">
                <a:effectLst>
                  <a:glow rad="127000">
                    <a:schemeClr val="tx1"/>
                  </a:glow>
                </a:effectLst>
                <a:latin typeface="Arial" charset="0"/>
                <a:ea typeface="ＭＳ Ｐゴシック" charset="0"/>
                <a:cs typeface="ＭＳ Ｐゴシック" charset="0"/>
              </a:rPr>
              <a:t>ما هو </a:t>
            </a:r>
            <a:r>
              <a:rPr lang="ar-JO" sz="3200" b="1" kern="0" dirty="0">
                <a:solidFill>
                  <a:srgbClr val="FFFF00"/>
                </a:solidFill>
                <a:effectLst>
                  <a:glow rad="127000">
                    <a:schemeClr val="tx1"/>
                  </a:glow>
                </a:effectLst>
                <a:latin typeface="Arial" charset="0"/>
                <a:ea typeface="ＭＳ Ｐゴシック" charset="0"/>
                <a:cs typeface="ＭＳ Ｐゴシック" charset="0"/>
              </a:rPr>
              <a:t>الدليل</a:t>
            </a:r>
            <a:r>
              <a:rPr lang="ar-JO" sz="3200" b="1" kern="0" dirty="0">
                <a:effectLst>
                  <a:glow rad="127000">
                    <a:schemeClr val="tx1"/>
                  </a:glow>
                </a:effectLst>
                <a:latin typeface="Arial" charset="0"/>
                <a:ea typeface="ＭＳ Ｐゴシック" charset="0"/>
                <a:cs typeface="ＭＳ Ｐゴシック" charset="0"/>
              </a:rPr>
              <a:t> الذي يدعم معلومات العهد القديم الأصيلة من عام 2000 ق.م ( إبراهيم ) إلى 400 </a:t>
            </a:r>
            <a:endParaRPr lang="en-US" sz="3200" b="1" kern="0" dirty="0">
              <a:effectLst>
                <a:glow rad="127000">
                  <a:schemeClr val="tx1"/>
                </a:glow>
              </a:effectLst>
              <a:latin typeface="Arial" charset="0"/>
              <a:ea typeface="ＭＳ Ｐゴシック" charset="0"/>
              <a:cs typeface="ＭＳ Ｐゴシック" charset="0"/>
            </a:endParaRPr>
          </a:p>
          <a:p>
            <a:pPr marL="11112" algn="r" defTabSz="914400">
              <a:defRPr/>
            </a:pPr>
            <a:r>
              <a:rPr lang="ar-JO" sz="3200" b="1" kern="0" dirty="0">
                <a:effectLst>
                  <a:glow rad="127000">
                    <a:schemeClr val="tx1"/>
                  </a:glow>
                </a:effectLst>
                <a:latin typeface="Arial" charset="0"/>
                <a:ea typeface="ＭＳ Ｐゴシック" charset="0"/>
                <a:cs typeface="ＭＳ Ｐゴシック" charset="0"/>
              </a:rPr>
              <a:t>ق.م ( ملاخي )</a:t>
            </a:r>
            <a:endParaRPr lang="en-US" sz="3200" b="1" kern="0" dirty="0">
              <a:effectLst>
                <a:glow rad="127000">
                  <a:schemeClr val="tx1"/>
                </a:glow>
              </a:effectLst>
              <a:latin typeface="Arial" charset="0"/>
              <a:ea typeface="ＭＳ Ｐゴシック" charset="0"/>
              <a:cs typeface="ＭＳ Ｐゴシック" charset="0"/>
            </a:endParaRP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11112" algn="r" defTabSz="914400">
              <a:buFontTx/>
              <a:buChar char="-"/>
              <a:defRPr/>
            </a:pPr>
            <a:r>
              <a:rPr lang="ar-JO" sz="3200" b="1" kern="0" dirty="0">
                <a:effectLst>
                  <a:glow rad="127000">
                    <a:schemeClr val="tx1"/>
                  </a:glow>
                </a:effectLst>
                <a:latin typeface="Arial" charset="0"/>
                <a:ea typeface="ＭＳ Ｐゴシック" charset="0"/>
                <a:cs typeface="ＭＳ Ｐゴシック" charset="0"/>
              </a:rPr>
              <a:t>لا تكهنات</a:t>
            </a:r>
          </a:p>
          <a:p>
            <a:pPr marL="11112" algn="r" defTabSz="914400">
              <a:buFontTx/>
              <a:buChar char="-"/>
              <a:defRPr/>
            </a:pPr>
            <a:r>
              <a:rPr lang="ar-JO" sz="3200" b="1" kern="0" dirty="0">
                <a:effectLst>
                  <a:glow rad="127000">
                    <a:schemeClr val="tx1"/>
                  </a:glow>
                </a:effectLst>
                <a:latin typeface="Arial" charset="0"/>
                <a:ea typeface="ＭＳ Ｐゴシック" charset="0"/>
                <a:cs typeface="ＭＳ Ｐゴシック" charset="0"/>
              </a:rPr>
              <a:t> لا قناعات</a:t>
            </a:r>
            <a:endParaRPr lang="en-US" sz="3200" b="1" kern="0" dirty="0">
              <a:effectLst>
                <a:glow rad="127000">
                  <a:schemeClr val="tx1"/>
                </a:glow>
              </a:effectLst>
              <a:latin typeface="Arial" charset="0"/>
              <a:ea typeface="ＭＳ Ｐゴシック" charset="0"/>
              <a:cs typeface="ＭＳ Ｐゴシック" charset="0"/>
            </a:endParaRPr>
          </a:p>
          <a:p>
            <a:pPr marL="11112"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11112" algn="r" defTabSz="914400">
              <a:defRPr/>
            </a:pPr>
            <a:r>
              <a:rPr lang="ar-JO" sz="3200" b="1" kern="0" dirty="0">
                <a:effectLst>
                  <a:glow rad="127000">
                    <a:schemeClr val="tx1"/>
                  </a:glow>
                </a:effectLst>
                <a:latin typeface="Arial" charset="0"/>
                <a:ea typeface="ＭＳ Ｐゴシック" charset="0"/>
                <a:cs typeface="ＭＳ Ｐゴシック" charset="0"/>
              </a:rPr>
              <a:t>لكن </a:t>
            </a:r>
            <a:r>
              <a:rPr lang="ar-JO" sz="3200" b="1" kern="0" dirty="0">
                <a:solidFill>
                  <a:srgbClr val="FFFF00"/>
                </a:solidFill>
                <a:effectLst>
                  <a:glow rad="127000">
                    <a:schemeClr val="tx1"/>
                  </a:glow>
                </a:effectLst>
                <a:latin typeface="Arial" charset="0"/>
                <a:ea typeface="ＭＳ Ｐゴシック" charset="0"/>
                <a:cs typeface="ＭＳ Ｐゴシック" charset="0"/>
              </a:rPr>
              <a:t>الدليل</a:t>
            </a:r>
            <a:r>
              <a:rPr lang="ar-JO" sz="3200" b="1" kern="0" dirty="0">
                <a:effectLst>
                  <a:glow rad="127000">
                    <a:schemeClr val="tx1"/>
                  </a:glow>
                </a:effectLst>
                <a:latin typeface="Arial" charset="0"/>
                <a:ea typeface="ＭＳ Ｐゴシック" charset="0"/>
                <a:cs typeface="ＭＳ Ｐゴシック" charset="0"/>
              </a:rPr>
              <a:t> هو بالرجوع إلى عام 2000 – 400 ق.م</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Tree>
    <p:extLst>
      <p:ext uri="{BB962C8B-B14F-4D97-AF65-F5344CB8AC3E}">
        <p14:creationId xmlns:p14="http://schemas.microsoft.com/office/powerpoint/2010/main" val="18365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65752"/>
            <a:ext cx="9144000" cy="769349"/>
          </a:xfrm>
          <a:effectLst>
            <a:outerShdw blurRad="63500" dist="35921" dir="2700000" algn="ctr" rotWithShape="0">
              <a:schemeClr val="tx2">
                <a:alpha val="74998"/>
              </a:schemeClr>
            </a:outerShdw>
          </a:effectLst>
        </p:spPr>
        <p:txBody>
          <a:bodyPr/>
          <a:lstStyle/>
          <a:p>
            <a:pPr>
              <a:defRPr/>
            </a:pPr>
            <a:r>
              <a:rPr lang="ar-JO" sz="4000" b="1" dirty="0">
                <a:effectLst>
                  <a:glow rad="127000">
                    <a:schemeClr val="tx1"/>
                  </a:glow>
                </a:effectLst>
                <a:latin typeface="Arial" charset="0"/>
                <a:ea typeface="ＭＳ Ｐゴシック" charset="0"/>
                <a:cs typeface="ＭＳ Ｐゴシック" charset="0"/>
              </a:rPr>
              <a:t>دليلنا</a:t>
            </a:r>
            <a:endParaRPr lang="en-US" sz="40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97FD24C-0655-7046-AD82-05A38FD2D566}"/>
              </a:ext>
            </a:extLst>
          </p:cNvPr>
          <p:cNvSpPr txBox="1">
            <a:spLocks noChangeArrowheads="1"/>
          </p:cNvSpPr>
          <p:nvPr/>
        </p:nvSpPr>
        <p:spPr bwMode="auto">
          <a:xfrm>
            <a:off x="2135164" y="896059"/>
            <a:ext cx="6970955" cy="518402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68312" indent="-457200" algn="r" defTabSz="914400">
              <a:defRPr/>
            </a:pPr>
            <a:r>
              <a:rPr lang="ar-JO" sz="3200" b="1" kern="0" dirty="0">
                <a:effectLst>
                  <a:glow rad="127000">
                    <a:schemeClr val="tx1"/>
                  </a:glow>
                </a:effectLst>
                <a:latin typeface="Arial" charset="0"/>
                <a:ea typeface="ＭＳ Ｐゴシック" charset="0"/>
                <a:cs typeface="ＭＳ Ｐゴシック" charset="0"/>
              </a:rPr>
              <a:t>- الروايات</a:t>
            </a:r>
            <a:endParaRPr lang="en-US" sz="3200" b="1" kern="0" dirty="0">
              <a:effectLst>
                <a:glow rad="127000">
                  <a:schemeClr val="tx1"/>
                </a:glow>
              </a:effectLst>
              <a:latin typeface="Arial" charset="0"/>
              <a:ea typeface="ＭＳ Ｐゴシック" charset="0"/>
              <a:cs typeface="ＭＳ Ｐゴシック" charset="0"/>
            </a:endParaRPr>
          </a:p>
          <a:p>
            <a:pPr marL="468312" indent="-457200" algn="r" defTabSz="914400">
              <a:defRPr/>
            </a:pPr>
            <a:r>
              <a:rPr lang="ar-JO" sz="3200" b="1" kern="0" dirty="0">
                <a:effectLst>
                  <a:glow rad="127000">
                    <a:schemeClr val="tx1"/>
                  </a:glow>
                </a:effectLst>
                <a:latin typeface="Arial" charset="0"/>
                <a:ea typeface="ＭＳ Ｐゴシック" charset="0"/>
                <a:cs typeface="ＭＳ Ｐゴシック" charset="0"/>
              </a:rPr>
              <a:t>- المؤلفات</a:t>
            </a:r>
            <a:endParaRPr lang="en-US" sz="3200" b="1" kern="0" dirty="0">
              <a:effectLst>
                <a:glow rad="127000">
                  <a:schemeClr val="tx1"/>
                </a:glow>
              </a:effectLst>
              <a:latin typeface="Arial" charset="0"/>
              <a:ea typeface="ＭＳ Ｐゴシック" charset="0"/>
              <a:cs typeface="ＭＳ Ｐゴシック" charset="0"/>
            </a:endParaRPr>
          </a:p>
          <a:p>
            <a:pPr marL="468312" indent="-457200" algn="r" defTabSz="914400">
              <a:defRPr/>
            </a:pPr>
            <a:r>
              <a:rPr lang="ar-JO" sz="3200" b="1" kern="0" dirty="0">
                <a:effectLst>
                  <a:glow rad="127000">
                    <a:schemeClr val="tx1"/>
                  </a:glow>
                </a:effectLst>
                <a:latin typeface="Arial" charset="0"/>
                <a:ea typeface="ＭＳ Ｐゴシック" charset="0"/>
                <a:cs typeface="ＭＳ Ｐゴシック" charset="0"/>
              </a:rPr>
              <a:t>- النقوش</a:t>
            </a:r>
            <a:endParaRPr lang="en-US" sz="3200" b="1" kern="0" dirty="0">
              <a:effectLst>
                <a:glow rad="127000">
                  <a:schemeClr val="tx1"/>
                </a:glow>
              </a:effectLst>
              <a:latin typeface="Arial" charset="0"/>
              <a:ea typeface="ＭＳ Ｐゴシック" charset="0"/>
              <a:cs typeface="ＭＳ Ｐゴシック" charset="0"/>
            </a:endParaRPr>
          </a:p>
          <a:p>
            <a:pPr marL="468312" indent="-457200" algn="r" defTabSz="914400">
              <a:defRPr/>
            </a:pPr>
            <a:r>
              <a:rPr lang="ar-JO" sz="3200" b="1" kern="0" dirty="0">
                <a:effectLst>
                  <a:glow rad="127000">
                    <a:schemeClr val="tx1"/>
                  </a:glow>
                </a:effectLst>
                <a:latin typeface="Arial" charset="0"/>
                <a:ea typeface="ＭＳ Ｐゴシック" charset="0"/>
                <a:cs typeface="ＭＳ Ｐゴシック" charset="0"/>
              </a:rPr>
              <a:t>- العهد القديم</a:t>
            </a:r>
            <a:endParaRPr lang="en-US" sz="3200" b="1" kern="0" dirty="0">
              <a:effectLst>
                <a:glow rad="127000">
                  <a:schemeClr val="tx1"/>
                </a:glow>
              </a:effectLst>
              <a:latin typeface="Arial" charset="0"/>
              <a:ea typeface="ＭＳ Ｐゴシック" charset="0"/>
              <a:cs typeface="ＭＳ Ｐゴシック" charset="0"/>
            </a:endParaRPr>
          </a:p>
          <a:p>
            <a:pPr marL="468312" indent="-457200" algn="r" defTabSz="914400">
              <a:buFont typeface="Arial" panose="020B0604020202020204" pitchFamily="34" charset="0"/>
              <a:buChar char="•"/>
              <a:defRPr/>
            </a:pPr>
            <a:endParaRPr lang="en-US" sz="3200" b="1" kern="0" dirty="0">
              <a:effectLst>
                <a:glow rad="127000">
                  <a:schemeClr val="tx1"/>
                </a:glow>
              </a:effectLst>
              <a:latin typeface="Arial" charset="0"/>
              <a:ea typeface="ＭＳ Ｐゴシック" charset="0"/>
              <a:cs typeface="ＭＳ Ｐゴシック" charset="0"/>
            </a:endParaRPr>
          </a:p>
          <a:p>
            <a:pPr marL="11112" algn="r" defTabSz="914400">
              <a:defRPr/>
            </a:pPr>
            <a:r>
              <a:rPr lang="ar-JO" sz="3200" b="1" kern="0" dirty="0">
                <a:effectLst>
                  <a:glow rad="127000">
                    <a:schemeClr val="tx1"/>
                  </a:glow>
                </a:effectLst>
                <a:latin typeface="Arial" charset="0"/>
                <a:ea typeface="ＭＳ Ｐゴシック" charset="0"/>
                <a:cs typeface="ＭＳ Ｐゴシック" charset="0"/>
              </a:rPr>
              <a:t>الأنواع :</a:t>
            </a:r>
            <a:endParaRPr lang="en-US" sz="3200" b="1" kern="0" dirty="0">
              <a:effectLst>
                <a:glow rad="127000">
                  <a:schemeClr val="tx1"/>
                </a:glow>
              </a:effectLst>
              <a:latin typeface="Arial" charset="0"/>
              <a:ea typeface="ＭＳ Ｐゴシック" charset="0"/>
              <a:cs typeface="ＭＳ Ｐゴシック" charset="0"/>
            </a:endParaRPr>
          </a:p>
          <a:p>
            <a:pPr marL="468312" indent="-457200" algn="r" defTabSz="914400">
              <a:defRPr/>
            </a:pPr>
            <a:r>
              <a:rPr lang="ar-JO" sz="3200" b="1" kern="0" dirty="0">
                <a:effectLst>
                  <a:glow rad="127000">
                    <a:schemeClr val="tx1"/>
                  </a:glow>
                </a:effectLst>
                <a:latin typeface="Arial" charset="0"/>
                <a:ea typeface="ＭＳ Ｐゴシック" charset="0"/>
                <a:cs typeface="ＭＳ Ｐゴシック" charset="0"/>
              </a:rPr>
              <a:t>- ضمني ( تخصص علم المصريات, الآثار ..الخ )</a:t>
            </a:r>
          </a:p>
          <a:p>
            <a:pPr marL="468312" indent="-457200" algn="r" defTabSz="914400">
              <a:defRPr/>
            </a:pPr>
            <a:r>
              <a:rPr lang="ar-JO" sz="3200" b="1" kern="0" dirty="0">
                <a:effectLst>
                  <a:glow rad="127000">
                    <a:schemeClr val="tx1"/>
                  </a:glow>
                </a:effectLst>
                <a:latin typeface="Arial" charset="0"/>
                <a:ea typeface="ＭＳ Ｐゴシック" charset="0"/>
                <a:cs typeface="ＭＳ Ｐゴシック" charset="0"/>
              </a:rPr>
              <a:t>- </a:t>
            </a:r>
            <a:r>
              <a:rPr lang="ar-JO" sz="3200" b="1" dirty="0"/>
              <a:t>صريح (لاحظ حزقيا في حوليات سنحاريب أو ختم الدولة - أنماط عهد الفقاعات</a:t>
            </a:r>
            <a:endParaRPr lang="en-US" sz="3200" b="1" kern="0"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C3F33FE9-DBFC-9540-8246-52B2329C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90917"/>
            <a:ext cx="2048665" cy="3092824"/>
          </a:xfrm>
          <a:prstGeom prst="rect">
            <a:avLst/>
          </a:prstGeom>
        </p:spPr>
      </p:pic>
    </p:spTree>
    <p:extLst>
      <p:ext uri="{BB962C8B-B14F-4D97-AF65-F5344CB8AC3E}">
        <p14:creationId xmlns:p14="http://schemas.microsoft.com/office/powerpoint/2010/main" val="20935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317790" y="368300"/>
            <a:ext cx="7826209" cy="1080120"/>
          </a:xfrm>
          <a:effectLst/>
        </p:spPr>
        <p:txBody>
          <a:bodyPr/>
          <a:lstStyle/>
          <a:p>
            <a:pPr>
              <a:defRPr/>
            </a:pPr>
            <a:r>
              <a:rPr lang="en-US" sz="3200" b="1" dirty="0">
                <a:solidFill>
                  <a:schemeClr val="tx2"/>
                </a:solidFill>
                <a:effectLst>
                  <a:glow rad="127000">
                    <a:schemeClr val="bg1"/>
                  </a:glow>
                </a:effectLst>
                <a:latin typeface="Arial" charset="0"/>
                <a:ea typeface="ＭＳ Ｐゴシック" charset="0"/>
                <a:cs typeface="ＭＳ Ｐゴシック" charset="0"/>
              </a:rPr>
              <a:t>﻿</a:t>
            </a:r>
            <a:br>
              <a:rPr lang="en-US" sz="3200" b="1" dirty="0">
                <a:solidFill>
                  <a:schemeClr val="tx2"/>
                </a:solidFill>
                <a:effectLst>
                  <a:glow rad="127000">
                    <a:schemeClr val="bg1"/>
                  </a:glow>
                </a:effectLst>
                <a:latin typeface="Arial" charset="0"/>
                <a:ea typeface="ＭＳ Ｐゴシック" charset="0"/>
                <a:cs typeface="ＭＳ Ｐゴシック" charset="0"/>
              </a:rPr>
            </a:br>
            <a:r>
              <a:rPr lang="ar-JO" sz="3200" b="1" dirty="0">
                <a:solidFill>
                  <a:schemeClr val="tx2"/>
                </a:solidFill>
                <a:effectLst>
                  <a:glow rad="127000">
                    <a:schemeClr val="bg1"/>
                  </a:glow>
                </a:effectLst>
                <a:latin typeface="Arial" charset="0"/>
                <a:ea typeface="ＭＳ Ｐゴシック" charset="0"/>
                <a:cs typeface="ＭＳ Ｐゴシック" charset="0"/>
              </a:rPr>
              <a:t>القائمة 1 : المراحل السبعة في التاريخ الكتابي التقليدي</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808E2ABC-0B38-2042-AFC6-26969E872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17790" cy="1989438"/>
          </a:xfrm>
          <a:prstGeom prst="rect">
            <a:avLst/>
          </a:prstGeom>
        </p:spPr>
      </p:pic>
      <p:cxnSp>
        <p:nvCxnSpPr>
          <p:cNvPr id="5" name="Straight Connector 4">
            <a:extLst>
              <a:ext uri="{FF2B5EF4-FFF2-40B4-BE49-F238E27FC236}">
                <a16:creationId xmlns:a16="http://schemas.microsoft.com/office/drawing/2014/main" id="{93EB7164-7BCF-7048-9702-2096548C2949}"/>
              </a:ext>
            </a:extLst>
          </p:cNvPr>
          <p:cNvCxnSpPr/>
          <p:nvPr/>
        </p:nvCxnSpPr>
        <p:spPr bwMode="auto">
          <a:xfrm>
            <a:off x="264405" y="3106757"/>
            <a:ext cx="8460954"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7" name="TextBox 6">
            <a:extLst>
              <a:ext uri="{FF2B5EF4-FFF2-40B4-BE49-F238E27FC236}">
                <a16:creationId xmlns:a16="http://schemas.microsoft.com/office/drawing/2014/main" id="{D8D70E68-0B08-6B47-ABE0-D55868FBE42A}"/>
              </a:ext>
            </a:extLst>
          </p:cNvPr>
          <p:cNvSpPr txBox="1"/>
          <p:nvPr/>
        </p:nvSpPr>
        <p:spPr>
          <a:xfrm>
            <a:off x="264405"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C7CE4FB-94F0-434B-9A4B-AB49CE5D71B8}"/>
              </a:ext>
            </a:extLst>
          </p:cNvPr>
          <p:cNvSpPr txBox="1"/>
          <p:nvPr/>
        </p:nvSpPr>
        <p:spPr>
          <a:xfrm>
            <a:off x="1557051"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F34BA98-3BE1-4E49-9675-B46046B2B43C}"/>
              </a:ext>
            </a:extLst>
          </p:cNvPr>
          <p:cNvSpPr txBox="1"/>
          <p:nvPr/>
        </p:nvSpPr>
        <p:spPr>
          <a:xfrm>
            <a:off x="2849697"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A853A6B-3846-E440-ADEC-68ED53467173}"/>
              </a:ext>
            </a:extLst>
          </p:cNvPr>
          <p:cNvSpPr txBox="1"/>
          <p:nvPr/>
        </p:nvSpPr>
        <p:spPr>
          <a:xfrm>
            <a:off x="6727635"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FBF7045-097C-9447-83CD-FD7B891BBA0A}"/>
              </a:ext>
            </a:extLst>
          </p:cNvPr>
          <p:cNvSpPr txBox="1"/>
          <p:nvPr/>
        </p:nvSpPr>
        <p:spPr>
          <a:xfrm>
            <a:off x="4142343"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491565-38C4-7046-97A2-8E211E3AEBDB}"/>
              </a:ext>
            </a:extLst>
          </p:cNvPr>
          <p:cNvSpPr txBox="1"/>
          <p:nvPr/>
        </p:nvSpPr>
        <p:spPr>
          <a:xfrm>
            <a:off x="5434989"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5</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69704E-540D-9240-804F-CEAAD043F9FC}"/>
              </a:ext>
            </a:extLst>
          </p:cNvPr>
          <p:cNvSpPr txBox="1"/>
          <p:nvPr/>
        </p:nvSpPr>
        <p:spPr>
          <a:xfrm>
            <a:off x="8020279" y="2553275"/>
            <a:ext cx="694063"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7</a:t>
            </a:r>
            <a:endParaRPr 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6EA580-6DE5-2B4A-BECC-2D7E8E9C939B}"/>
              </a:ext>
            </a:extLst>
          </p:cNvPr>
          <p:cNvSpPr txBox="1"/>
          <p:nvPr/>
        </p:nvSpPr>
        <p:spPr>
          <a:xfrm>
            <a:off x="-99151" y="3412591"/>
            <a:ext cx="1446880"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التاريخ البدائي</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3B6E06A-7C57-094F-9ED4-BA526B853DFE}"/>
              </a:ext>
            </a:extLst>
          </p:cNvPr>
          <p:cNvSpPr txBox="1"/>
          <p:nvPr/>
        </p:nvSpPr>
        <p:spPr>
          <a:xfrm>
            <a:off x="1193495" y="3412591"/>
            <a:ext cx="1446880"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الآباء</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3F067AC-9401-7248-934D-B214A863FB8A}"/>
              </a:ext>
            </a:extLst>
          </p:cNvPr>
          <p:cNvSpPr txBox="1"/>
          <p:nvPr/>
        </p:nvSpPr>
        <p:spPr>
          <a:xfrm>
            <a:off x="2486141" y="3412591"/>
            <a:ext cx="1446880" cy="646331"/>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الإقامة في مصر و الخروج</a:t>
            </a:r>
            <a:endParaRPr lang="en-US"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4303B2E-18AB-0547-B0B5-BCEF40583202}"/>
              </a:ext>
            </a:extLst>
          </p:cNvPr>
          <p:cNvSpPr txBox="1"/>
          <p:nvPr/>
        </p:nvSpPr>
        <p:spPr>
          <a:xfrm>
            <a:off x="6364079" y="3412591"/>
            <a:ext cx="1446880"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الملكية المنقسمة</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0B3265F-A2AB-0449-A501-DC61D773EE96}"/>
              </a:ext>
            </a:extLst>
          </p:cNvPr>
          <p:cNvSpPr txBox="1"/>
          <p:nvPr/>
        </p:nvSpPr>
        <p:spPr>
          <a:xfrm>
            <a:off x="3778787" y="3412591"/>
            <a:ext cx="1446880" cy="646331"/>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الإستيلاء على كنعان</a:t>
            </a:r>
            <a:endParaRPr 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44D5A66-0211-0D47-ACE5-138ED923B563}"/>
              </a:ext>
            </a:extLst>
          </p:cNvPr>
          <p:cNvSpPr txBox="1"/>
          <p:nvPr/>
        </p:nvSpPr>
        <p:spPr>
          <a:xfrm>
            <a:off x="5071433" y="3412591"/>
            <a:ext cx="1446880"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الملكية المتحدة</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93B6C68-EE23-5942-99B1-3FDF0F3DE8FE}"/>
              </a:ext>
            </a:extLst>
          </p:cNvPr>
          <p:cNvSpPr txBox="1"/>
          <p:nvPr/>
        </p:nvSpPr>
        <p:spPr>
          <a:xfrm>
            <a:off x="7656723" y="3412591"/>
            <a:ext cx="1446880" cy="369332"/>
          </a:xfrm>
          <a:prstGeom prst="rect">
            <a:avLst/>
          </a:prstGeom>
          <a:noFill/>
        </p:spPr>
        <p:txBody>
          <a:bodyPr wrap="square" rtlCol="0">
            <a:spAutoFit/>
          </a:bodyPr>
          <a:lstStyle/>
          <a:p>
            <a:pPr algn="ctr"/>
            <a:r>
              <a:rPr lang="ar-JO" b="1" dirty="0">
                <a:latin typeface="Arial" panose="020B0604020202020204" pitchFamily="34" charset="0"/>
                <a:cs typeface="Arial" panose="020B0604020202020204" pitchFamily="34" charset="0"/>
              </a:rPr>
              <a:t>السبي و الرجوع</a:t>
            </a:r>
            <a:endParaRPr lang="en-US" b="1" dirty="0">
              <a:latin typeface="Arial" panose="020B0604020202020204" pitchFamily="34" charset="0"/>
              <a:cs typeface="Arial" panose="020B0604020202020204" pitchFamily="34" charset="0"/>
            </a:endParaRPr>
          </a:p>
        </p:txBody>
      </p:sp>
      <p:sp>
        <p:nvSpPr>
          <p:cNvPr id="8" name="Right Arrow 7">
            <a:extLst>
              <a:ext uri="{FF2B5EF4-FFF2-40B4-BE49-F238E27FC236}">
                <a16:creationId xmlns:a16="http://schemas.microsoft.com/office/drawing/2014/main" id="{7B710403-A83A-4D49-96DE-782E4D61B95A}"/>
              </a:ext>
            </a:extLst>
          </p:cNvPr>
          <p:cNvSpPr/>
          <p:nvPr/>
        </p:nvSpPr>
        <p:spPr bwMode="auto">
          <a:xfrm>
            <a:off x="7105880" y="4673655"/>
            <a:ext cx="1388125" cy="1280160"/>
          </a:xfrm>
          <a:prstGeom prst="right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4" name="Right Arrow 23">
            <a:extLst>
              <a:ext uri="{FF2B5EF4-FFF2-40B4-BE49-F238E27FC236}">
                <a16:creationId xmlns:a16="http://schemas.microsoft.com/office/drawing/2014/main" id="{69ECFEC6-E39F-5E46-A479-A88D0475A315}"/>
              </a:ext>
            </a:extLst>
          </p:cNvPr>
          <p:cNvSpPr/>
          <p:nvPr/>
        </p:nvSpPr>
        <p:spPr bwMode="auto">
          <a:xfrm rot="10800000">
            <a:off x="586495" y="4765095"/>
            <a:ext cx="5291310" cy="1280160"/>
          </a:xfrm>
          <a:prstGeom prst="right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53275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35428"/>
            <a:ext cx="9144000" cy="1040971"/>
          </a:xfrm>
          <a:effectLst>
            <a:outerShdw blurRad="63500" dist="35921" dir="2700000" algn="ctr" rotWithShape="0">
              <a:schemeClr val="tx2">
                <a:alpha val="74998"/>
              </a:schemeClr>
            </a:outerShdw>
          </a:effectLst>
        </p:spPr>
        <p:txBody>
          <a:bodyPr anchor="t"/>
          <a:lstStyle/>
          <a:p>
            <a:pPr>
              <a:defRPr/>
            </a:pPr>
            <a:r>
              <a:rPr lang="ar-JO" sz="3600" b="1" dirty="0">
                <a:effectLst>
                  <a:glow rad="127000">
                    <a:schemeClr val="tx1"/>
                  </a:glow>
                </a:effectLst>
                <a:latin typeface="Arial" charset="0"/>
                <a:ea typeface="ＭＳ Ｐゴシック" charset="0"/>
                <a:cs typeface="ＭＳ Ｐゴシック" charset="0"/>
              </a:rPr>
              <a:t>تحديث المقدمات الإنجيلية</a:t>
            </a:r>
            <a:endParaRPr lang="en-US" sz="3600" b="1" dirty="0">
              <a:effectLst>
                <a:glow rad="127000">
                  <a:schemeClr val="tx1"/>
                </a:glow>
              </a:effectLst>
              <a:latin typeface="Arial" charset="0"/>
              <a:ea typeface="ＭＳ Ｐゴシック" charset="0"/>
              <a:cs typeface="ＭＳ Ｐゴシック" charset="0"/>
            </a:endParaRPr>
          </a:p>
        </p:txBody>
      </p:sp>
      <p:grpSp>
        <p:nvGrpSpPr>
          <p:cNvPr id="2" name="Group 1">
            <a:extLst>
              <a:ext uri="{FF2B5EF4-FFF2-40B4-BE49-F238E27FC236}">
                <a16:creationId xmlns:a16="http://schemas.microsoft.com/office/drawing/2014/main" id="{2A2E387F-E218-7148-AC73-82AF1CB0E22E}"/>
              </a:ext>
            </a:extLst>
          </p:cNvPr>
          <p:cNvGrpSpPr/>
          <p:nvPr/>
        </p:nvGrpSpPr>
        <p:grpSpPr>
          <a:xfrm>
            <a:off x="88900" y="2110662"/>
            <a:ext cx="2209800" cy="4403573"/>
            <a:chOff x="88900" y="2110662"/>
            <a:chExt cx="2209800" cy="4403573"/>
          </a:xfrm>
        </p:grpSpPr>
        <p:pic>
          <p:nvPicPr>
            <p:cNvPr id="4" name="Picture 3">
              <a:extLst>
                <a:ext uri="{FF2B5EF4-FFF2-40B4-BE49-F238E27FC236}">
                  <a16:creationId xmlns:a16="http://schemas.microsoft.com/office/drawing/2014/main" id="{CB97C17F-0CD7-B74E-ACD1-053472B6CF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468" y="2110662"/>
              <a:ext cx="2048665" cy="3092824"/>
            </a:xfrm>
            <a:prstGeom prst="rect">
              <a:avLst/>
            </a:prstGeom>
          </p:spPr>
        </p:pic>
        <p:sp>
          <p:nvSpPr>
            <p:cNvPr id="5" name="Rectangle 2">
              <a:extLst>
                <a:ext uri="{FF2B5EF4-FFF2-40B4-BE49-F238E27FC236}">
                  <a16:creationId xmlns:a16="http://schemas.microsoft.com/office/drawing/2014/main" id="{A636C9FA-55F9-804F-8FE9-84C11E36231F}"/>
                </a:ext>
              </a:extLst>
            </p:cNvPr>
            <p:cNvSpPr txBox="1">
              <a:spLocks noChangeArrowheads="1"/>
            </p:cNvSpPr>
            <p:nvPr/>
          </p:nvSpPr>
          <p:spPr bwMode="auto">
            <a:xfrm>
              <a:off x="88900" y="5343767"/>
              <a:ext cx="220980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كيتشن</a:t>
              </a:r>
            </a:p>
            <a:p>
              <a:pPr defTabSz="914400">
                <a:defRPr/>
              </a:pPr>
              <a:r>
                <a:rPr lang="ar-JO" sz="3600" b="1" kern="0" dirty="0">
                  <a:effectLst>
                    <a:glow rad="127000">
                      <a:schemeClr val="tx1"/>
                    </a:glow>
                  </a:effectLst>
                  <a:latin typeface="Arial" charset="0"/>
                  <a:ea typeface="ＭＳ Ｐゴシック" charset="0"/>
                  <a:cs typeface="ＭＳ Ｐゴシック" charset="0"/>
                </a:rPr>
                <a:t>2003</a:t>
              </a:r>
              <a:endParaRPr lang="en-US" sz="3600" b="1" kern="0" dirty="0">
                <a:effectLst>
                  <a:glow rad="127000">
                    <a:schemeClr val="tx1"/>
                  </a:glow>
                </a:effectLst>
                <a:latin typeface="Arial" charset="0"/>
                <a:ea typeface="ＭＳ Ｐゴシック" charset="0"/>
                <a:cs typeface="ＭＳ Ｐゴシック" charset="0"/>
              </a:endParaRPr>
            </a:p>
          </p:txBody>
        </p:sp>
      </p:grpSp>
      <p:sp>
        <p:nvSpPr>
          <p:cNvPr id="10" name="Rectangle 2">
            <a:extLst>
              <a:ext uri="{FF2B5EF4-FFF2-40B4-BE49-F238E27FC236}">
                <a16:creationId xmlns:a16="http://schemas.microsoft.com/office/drawing/2014/main" id="{3A660A40-6BAB-4844-BF4E-7D24FA600FF1}"/>
              </a:ext>
            </a:extLst>
          </p:cNvPr>
          <p:cNvSpPr txBox="1">
            <a:spLocks noChangeArrowheads="1"/>
          </p:cNvSpPr>
          <p:nvPr/>
        </p:nvSpPr>
        <p:spPr bwMode="auto">
          <a:xfrm>
            <a:off x="6211218" y="2966218"/>
            <a:ext cx="262890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effectLst>
                  <a:glow rad="127000">
                    <a:schemeClr val="tx1"/>
                  </a:glow>
                </a:effectLst>
                <a:latin typeface="Arial" charset="0"/>
                <a:ea typeface="ＭＳ Ｐゴシック" charset="0"/>
                <a:cs typeface="ＭＳ Ｐゴシック" charset="0"/>
              </a:rPr>
              <a:t>التمييز بين المعلومات و التفسيرات</a:t>
            </a:r>
            <a:endParaRPr lang="en-US" sz="2400" b="1" kern="0" dirty="0">
              <a:effectLst>
                <a:glow rad="127000">
                  <a:schemeClr val="tx1"/>
                </a:glow>
              </a:effectLst>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C3AF0C0F-B774-AF42-BF72-DE3040A53660}"/>
              </a:ext>
            </a:extLst>
          </p:cNvPr>
          <p:cNvSpPr txBox="1">
            <a:spLocks noChangeArrowheads="1"/>
          </p:cNvSpPr>
          <p:nvPr/>
        </p:nvSpPr>
        <p:spPr bwMode="auto">
          <a:xfrm>
            <a:off x="6236618" y="4176239"/>
            <a:ext cx="262890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effectLst>
                  <a:glow rad="127000">
                    <a:schemeClr val="tx1"/>
                  </a:glow>
                </a:effectLst>
                <a:latin typeface="Arial" charset="0"/>
                <a:ea typeface="ＭＳ Ｐゴシック" charset="0"/>
                <a:cs typeface="ＭＳ Ｐゴシック" charset="0"/>
              </a:rPr>
              <a:t>التكامل اللاهوتي</a:t>
            </a:r>
            <a:endParaRPr lang="en-US" sz="2400" b="1" kern="0" dirty="0">
              <a:effectLst>
                <a:glow rad="127000">
                  <a:schemeClr val="tx1"/>
                </a:glow>
              </a:effectLst>
              <a:latin typeface="Arial" charset="0"/>
              <a:ea typeface="ＭＳ Ｐゴシック" charset="0"/>
              <a:cs typeface="ＭＳ Ｐゴシック" charset="0"/>
            </a:endParaRPr>
          </a:p>
        </p:txBody>
      </p:sp>
      <p:grpSp>
        <p:nvGrpSpPr>
          <p:cNvPr id="12" name="Group 11">
            <a:extLst>
              <a:ext uri="{FF2B5EF4-FFF2-40B4-BE49-F238E27FC236}">
                <a16:creationId xmlns:a16="http://schemas.microsoft.com/office/drawing/2014/main" id="{4D9C913B-B1EF-D74F-8145-6D4F937AFAE7}"/>
              </a:ext>
            </a:extLst>
          </p:cNvPr>
          <p:cNvGrpSpPr/>
          <p:nvPr/>
        </p:nvGrpSpPr>
        <p:grpSpPr>
          <a:xfrm>
            <a:off x="3257550" y="2005914"/>
            <a:ext cx="2628900" cy="4533721"/>
            <a:chOff x="2806700" y="2005914"/>
            <a:chExt cx="2628900" cy="4533721"/>
          </a:xfrm>
        </p:grpSpPr>
        <p:sp>
          <p:nvSpPr>
            <p:cNvPr id="9" name="Rectangle 2">
              <a:extLst>
                <a:ext uri="{FF2B5EF4-FFF2-40B4-BE49-F238E27FC236}">
                  <a16:creationId xmlns:a16="http://schemas.microsoft.com/office/drawing/2014/main" id="{510708AB-F8AB-ED48-A73D-A03F2D65FEEA}"/>
                </a:ext>
              </a:extLst>
            </p:cNvPr>
            <p:cNvSpPr txBox="1">
              <a:spLocks noChangeArrowheads="1"/>
            </p:cNvSpPr>
            <p:nvPr/>
          </p:nvSpPr>
          <p:spPr bwMode="auto">
            <a:xfrm>
              <a:off x="2806700" y="5369167"/>
              <a:ext cx="2628900" cy="117046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ميريل إت آل</a:t>
              </a:r>
            </a:p>
            <a:p>
              <a:pPr defTabSz="914400">
                <a:defRPr/>
              </a:pPr>
              <a:r>
                <a:rPr lang="ar-JO" sz="3600" b="1" kern="0" dirty="0">
                  <a:effectLst>
                    <a:glow rad="127000">
                      <a:schemeClr val="tx1"/>
                    </a:glow>
                  </a:effectLst>
                  <a:latin typeface="Arial" charset="0"/>
                  <a:ea typeface="ＭＳ Ｐゴシック" charset="0"/>
                  <a:cs typeface="ＭＳ Ｐゴシック" charset="0"/>
                </a:rPr>
                <a:t>2011</a:t>
              </a:r>
              <a:endParaRPr lang="en-US" sz="3600" b="1" kern="0" dirty="0">
                <a:effectLst>
                  <a:glow rad="127000">
                    <a:schemeClr val="tx1"/>
                  </a:glow>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FB08AEB7-874D-4649-B7D4-832D233F4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4501" y="2005914"/>
              <a:ext cx="2118049" cy="3197572"/>
            </a:xfrm>
            <a:prstGeom prst="rect">
              <a:avLst/>
            </a:prstGeom>
          </p:spPr>
        </p:pic>
      </p:grpSp>
      <p:sp>
        <p:nvSpPr>
          <p:cNvPr id="13" name="Right Arrow 12">
            <a:extLst>
              <a:ext uri="{FF2B5EF4-FFF2-40B4-BE49-F238E27FC236}">
                <a16:creationId xmlns:a16="http://schemas.microsoft.com/office/drawing/2014/main" id="{8CB7A355-05B2-B242-9DB5-56EB11536C1C}"/>
              </a:ext>
            </a:extLst>
          </p:cNvPr>
          <p:cNvSpPr/>
          <p:nvPr/>
        </p:nvSpPr>
        <p:spPr bwMode="auto">
          <a:xfrm>
            <a:off x="2492599" y="3009035"/>
            <a:ext cx="617710" cy="1277551"/>
          </a:xfrm>
          <a:prstGeom prst="right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2">
            <a:extLst>
              <a:ext uri="{FF2B5EF4-FFF2-40B4-BE49-F238E27FC236}">
                <a16:creationId xmlns:a16="http://schemas.microsoft.com/office/drawing/2014/main" id="{2EBEF7D3-775A-D349-B358-F9D17D0E3836}"/>
              </a:ext>
            </a:extLst>
          </p:cNvPr>
          <p:cNvSpPr txBox="1">
            <a:spLocks noChangeArrowheads="1"/>
          </p:cNvSpPr>
          <p:nvPr/>
        </p:nvSpPr>
        <p:spPr bwMode="auto">
          <a:xfrm>
            <a:off x="6148483" y="2005914"/>
            <a:ext cx="2628900" cy="68220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effectLst>
                  <a:glow rad="127000">
                    <a:schemeClr val="tx1"/>
                  </a:glow>
                </a:effectLst>
                <a:latin typeface="Arial" charset="0"/>
                <a:ea typeface="ＭＳ Ｐゴシック" charset="0"/>
                <a:cs typeface="ＭＳ Ｐゴシック" charset="0"/>
              </a:rPr>
              <a:t>لدينا هدفين :</a:t>
            </a:r>
            <a:endParaRPr lang="en-US" sz="24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2374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601308" y="29469"/>
            <a:ext cx="4542692" cy="829727"/>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المحتويات</a:t>
            </a:r>
            <a:endParaRPr lang="en-US" sz="3600" b="1" dirty="0">
              <a:effectLst>
                <a:glow rad="127000">
                  <a:schemeClr val="tx1"/>
                </a:glow>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12A1ACCE-8D42-BC41-8D08-E4F549F11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469"/>
            <a:ext cx="4542692" cy="6858000"/>
          </a:xfrm>
          <a:prstGeom prst="rect">
            <a:avLst/>
          </a:prstGeom>
        </p:spPr>
      </p:pic>
      <p:sp>
        <p:nvSpPr>
          <p:cNvPr id="5" name="Rectangle 2">
            <a:extLst>
              <a:ext uri="{FF2B5EF4-FFF2-40B4-BE49-F238E27FC236}">
                <a16:creationId xmlns:a16="http://schemas.microsoft.com/office/drawing/2014/main" id="{D8C1BCB5-91A6-F54A-9B10-7061FF039326}"/>
              </a:ext>
            </a:extLst>
          </p:cNvPr>
          <p:cNvSpPr txBox="1">
            <a:spLocks noChangeArrowheads="1"/>
          </p:cNvSpPr>
          <p:nvPr/>
        </p:nvSpPr>
        <p:spPr bwMode="auto">
          <a:xfrm>
            <a:off x="4568257" y="932850"/>
            <a:ext cx="4542692" cy="82972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a:defRPr/>
            </a:pPr>
            <a:r>
              <a:rPr lang="ar-JO" sz="3200" b="1" kern="0" dirty="0">
                <a:effectLst>
                  <a:glow rad="127000">
                    <a:schemeClr val="tx1"/>
                  </a:glow>
                </a:effectLst>
                <a:latin typeface="Arial" charset="0"/>
                <a:ea typeface="ＭＳ Ｐゴシック" charset="0"/>
                <a:cs typeface="ＭＳ Ｐゴシック" charset="0"/>
              </a:rPr>
              <a:t>مقدمة</a:t>
            </a:r>
            <a:endParaRPr lang="en-US" sz="3200" b="1" kern="0" dirty="0">
              <a:effectLst>
                <a:glow rad="127000">
                  <a:schemeClr val="tx1"/>
                </a:glow>
              </a:effectLst>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6C291436-4189-5E46-ABF2-36E57694C931}"/>
              </a:ext>
            </a:extLst>
          </p:cNvPr>
          <p:cNvSpPr txBox="1">
            <a:spLocks noChangeArrowheads="1"/>
          </p:cNvSpPr>
          <p:nvPr/>
        </p:nvSpPr>
        <p:spPr bwMode="auto">
          <a:xfrm>
            <a:off x="4579274" y="1770897"/>
            <a:ext cx="4542692" cy="402605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1. عالم العهد القديم</a:t>
            </a:r>
          </a:p>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2. نص العهد القديم</a:t>
            </a:r>
            <a:endParaRPr lang="en-US" sz="3200" b="1" kern="0" dirty="0">
              <a:effectLst>
                <a:glow rad="127000">
                  <a:schemeClr val="tx1"/>
                </a:glow>
              </a:effectLst>
              <a:latin typeface="Arial" charset="0"/>
              <a:ea typeface="ＭＳ Ｐゴシック" charset="0"/>
              <a:cs typeface="ＭＳ Ｐゴシック" charset="0"/>
            </a:endParaRPr>
          </a:p>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3. أنماط دراسة العهد القديم</a:t>
            </a:r>
            <a:endParaRPr lang="en-US" sz="3200" b="1" kern="0" dirty="0">
              <a:effectLst>
                <a:glow rad="127000">
                  <a:schemeClr val="tx1"/>
                </a:glow>
              </a:effectLst>
              <a:latin typeface="Arial" charset="0"/>
              <a:ea typeface="ＭＳ Ｐゴシック" charset="0"/>
              <a:cs typeface="ＭＳ Ｐゴシック" charset="0"/>
            </a:endParaRPr>
          </a:p>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4. التوراة</a:t>
            </a:r>
            <a:endParaRPr lang="en-US" sz="3200" b="1" kern="0" dirty="0">
              <a:effectLst>
                <a:glow rad="127000">
                  <a:schemeClr val="tx1"/>
                </a:glow>
              </a:effectLst>
              <a:latin typeface="Arial" charset="0"/>
              <a:ea typeface="ＭＳ Ｐゴシック" charset="0"/>
              <a:cs typeface="ＭＳ Ｐゴシック" charset="0"/>
            </a:endParaRPr>
          </a:p>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5. الأسفار التاريخية</a:t>
            </a:r>
            <a:endParaRPr lang="en-US" sz="3200" b="1" kern="0" dirty="0">
              <a:effectLst>
                <a:glow rad="127000">
                  <a:schemeClr val="tx1"/>
                </a:glow>
              </a:effectLst>
              <a:latin typeface="Arial" charset="0"/>
              <a:ea typeface="ＭＳ Ｐゴシック" charset="0"/>
              <a:cs typeface="ＭＳ Ｐゴシック" charset="0"/>
            </a:endParaRPr>
          </a:p>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6. الأسفار النبوية</a:t>
            </a:r>
            <a:endParaRPr lang="en-US" sz="3200" b="1" kern="0" dirty="0">
              <a:effectLst>
                <a:glow rad="127000">
                  <a:schemeClr val="tx1"/>
                </a:glow>
              </a:effectLst>
              <a:latin typeface="Arial" charset="0"/>
              <a:ea typeface="ＭＳ Ｐゴシック" charset="0"/>
              <a:cs typeface="ＭＳ Ｐゴシック" charset="0"/>
            </a:endParaRPr>
          </a:p>
          <a:p>
            <a:pPr marL="458788" indent="-458788" algn="r" defTabSz="914400">
              <a:defRPr/>
            </a:pPr>
            <a:r>
              <a:rPr lang="ar-JO" sz="3200" b="1" kern="0" dirty="0">
                <a:effectLst>
                  <a:glow rad="127000">
                    <a:schemeClr val="tx1"/>
                  </a:glow>
                </a:effectLst>
                <a:latin typeface="Arial" charset="0"/>
                <a:ea typeface="ＭＳ Ｐゴシック" charset="0"/>
                <a:cs typeface="ＭＳ Ｐゴシック" charset="0"/>
              </a:rPr>
              <a:t>7. الأسفار الشعرية</a:t>
            </a:r>
            <a:endParaRPr lang="en-US" sz="3200" b="1" kern="0" dirty="0">
              <a:effectLst>
                <a:glow rad="127000">
                  <a:schemeClr val="tx1"/>
                </a:glow>
              </a:effectLst>
              <a:latin typeface="Arial" charset="0"/>
              <a:ea typeface="ＭＳ Ｐゴシック" charset="0"/>
              <a:cs typeface="ＭＳ Ｐゴシック" charset="0"/>
            </a:endParaRPr>
          </a:p>
          <a:p>
            <a:pPr marL="458788" indent="-458788" algn="l" defTabSz="914400">
              <a:buFont typeface="+mj-lt"/>
              <a:buAutoNum type="arabicPeriod"/>
              <a:defRPr/>
            </a:pPr>
            <a:endParaRPr lang="en-US" sz="3200" b="1" kern="0"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F3230789-20D1-614E-8081-CA7C69F7A7D8}"/>
              </a:ext>
            </a:extLst>
          </p:cNvPr>
          <p:cNvSpPr txBox="1">
            <a:spLocks noChangeArrowheads="1"/>
          </p:cNvSpPr>
          <p:nvPr/>
        </p:nvSpPr>
        <p:spPr bwMode="auto">
          <a:xfrm>
            <a:off x="4593657" y="5796950"/>
            <a:ext cx="4542692" cy="82972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a:defRPr/>
            </a:pPr>
            <a:r>
              <a:rPr lang="ar-JO" sz="3200" b="1" kern="0" dirty="0">
                <a:effectLst>
                  <a:glow rad="127000">
                    <a:schemeClr val="tx1"/>
                  </a:glow>
                </a:effectLst>
                <a:latin typeface="Arial" charset="0"/>
                <a:ea typeface="ＭＳ Ｐゴシック" charset="0"/>
                <a:cs typeface="ＭＳ Ｐゴシック" charset="0"/>
              </a:rPr>
              <a:t>الخاتمة</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7111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heckerboard(across)">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heckerboard(across)">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checkerboard(across)">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checkerboard(across)">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heckerboard(across)">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93D9331C-F0AF-9E4F-9B45-A68F3CA04823}"/>
              </a:ext>
            </a:extLst>
          </p:cNvPr>
          <p:cNvSpPr txBox="1">
            <a:spLocks noChangeArrowheads="1"/>
          </p:cNvSpPr>
          <p:nvPr/>
        </p:nvSpPr>
        <p:spPr bwMode="auto">
          <a:xfrm>
            <a:off x="4622537"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spc="-100" dirty="0">
                <a:solidFill>
                  <a:srgbClr val="000090"/>
                </a:solidFill>
                <a:latin typeface="Helvetica Neue Black Condensed"/>
                <a:ea typeface="ＭＳ Ｐゴシック" charset="0"/>
                <a:cs typeface="Helvetica Neue Black Condensed"/>
              </a:rPr>
              <a:t>التأليف</a:t>
            </a:r>
            <a:endParaRPr lang="en-US" sz="4000" spc="-100" dirty="0">
              <a:solidFill>
                <a:srgbClr val="000090"/>
              </a:solidFill>
              <a:latin typeface="Helvetica Neue Black Condensed"/>
              <a:ea typeface="ＭＳ Ｐゴシック" charset="0"/>
              <a:cs typeface="Helvetica Neue Black Condensed"/>
            </a:endParaRPr>
          </a:p>
        </p:txBody>
      </p:sp>
      <p:sp>
        <p:nvSpPr>
          <p:cNvPr id="12" name="Rectangle 2">
            <a:extLst>
              <a:ext uri="{FF2B5EF4-FFF2-40B4-BE49-F238E27FC236}">
                <a16:creationId xmlns:a16="http://schemas.microsoft.com/office/drawing/2014/main" id="{4B9801B5-9F94-0C4D-A04B-B9911A0332A9}"/>
              </a:ext>
            </a:extLst>
          </p:cNvPr>
          <p:cNvSpPr txBox="1">
            <a:spLocks noChangeArrowheads="1"/>
          </p:cNvSpPr>
          <p:nvPr/>
        </p:nvSpPr>
        <p:spPr bwMode="auto">
          <a:xfrm>
            <a:off x="6005474"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spc="-100" dirty="0">
                <a:solidFill>
                  <a:srgbClr val="000090"/>
                </a:solidFill>
                <a:latin typeface="Helvetica Neue Black Condensed"/>
                <a:ea typeface="ＭＳ Ｐゴシック" charset="0"/>
                <a:cs typeface="Helvetica Neue Black Condensed"/>
              </a:rPr>
              <a:t>علم الاثار</a:t>
            </a:r>
            <a:endParaRPr lang="en-US" sz="4000" spc="-100" dirty="0">
              <a:solidFill>
                <a:srgbClr val="000090"/>
              </a:solidFill>
              <a:latin typeface="Helvetica Neue Black Condensed"/>
              <a:ea typeface="ＭＳ Ｐゴシック" charset="0"/>
              <a:cs typeface="Helvetica Neue Black Condensed"/>
            </a:endParaRPr>
          </a:p>
        </p:txBody>
      </p:sp>
      <p:sp>
        <p:nvSpPr>
          <p:cNvPr id="13" name="Rectangle 2">
            <a:extLst>
              <a:ext uri="{FF2B5EF4-FFF2-40B4-BE49-F238E27FC236}">
                <a16:creationId xmlns:a16="http://schemas.microsoft.com/office/drawing/2014/main" id="{75007B61-2EB7-3142-901A-B052911FDA0B}"/>
              </a:ext>
            </a:extLst>
          </p:cNvPr>
          <p:cNvSpPr txBox="1">
            <a:spLocks noChangeArrowheads="1"/>
          </p:cNvSpPr>
          <p:nvPr/>
        </p:nvSpPr>
        <p:spPr bwMode="auto">
          <a:xfrm>
            <a:off x="7388412"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spc="-100" dirty="0">
                <a:solidFill>
                  <a:srgbClr val="000090"/>
                </a:solidFill>
                <a:latin typeface="Helvetica Neue Black Condensed"/>
                <a:ea typeface="ＭＳ Ｐゴシック" charset="0"/>
                <a:cs typeface="Helvetica Neue Black Condensed"/>
              </a:rPr>
              <a:t>الدين</a:t>
            </a:r>
            <a:endParaRPr lang="en-US" sz="4000" spc="-100" dirty="0">
              <a:solidFill>
                <a:srgbClr val="000090"/>
              </a:solidFill>
              <a:latin typeface="Helvetica Neue Black Condensed"/>
              <a:ea typeface="ＭＳ Ｐゴシック" charset="0"/>
              <a:cs typeface="Helvetica Neue Black Condensed"/>
            </a:endParaRPr>
          </a:p>
        </p:txBody>
      </p:sp>
      <p:sp>
        <p:nvSpPr>
          <p:cNvPr id="14" name="Notched Right Arrow 13">
            <a:extLst>
              <a:ext uri="{FF2B5EF4-FFF2-40B4-BE49-F238E27FC236}">
                <a16:creationId xmlns:a16="http://schemas.microsoft.com/office/drawing/2014/main" id="{4A282613-3365-0A49-B80A-3E0AB595149B}"/>
              </a:ext>
            </a:extLst>
          </p:cNvPr>
          <p:cNvSpPr/>
          <p:nvPr/>
        </p:nvSpPr>
        <p:spPr bwMode="auto">
          <a:xfrm>
            <a:off x="5530418"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15" name="Notched Right Arrow 14">
            <a:extLst>
              <a:ext uri="{FF2B5EF4-FFF2-40B4-BE49-F238E27FC236}">
                <a16:creationId xmlns:a16="http://schemas.microsoft.com/office/drawing/2014/main" id="{B23E8AEB-0B51-D249-8EBB-667A56B9DB17}"/>
              </a:ext>
            </a:extLst>
          </p:cNvPr>
          <p:cNvSpPr/>
          <p:nvPr/>
        </p:nvSpPr>
        <p:spPr bwMode="auto">
          <a:xfrm>
            <a:off x="6944415"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ar-JO" b="1" i="1" dirty="0">
                <a:effectLst>
                  <a:glow rad="876300">
                    <a:schemeClr val="tx1"/>
                  </a:glow>
                </a:effectLst>
                <a:latin typeface="Arial" charset="0"/>
                <a:ea typeface="ＭＳ Ｐゴシック" charset="0"/>
                <a:cs typeface="ＭＳ Ｐゴシック" charset="0"/>
              </a:rPr>
              <a:t>دراستنا خلال هذا المساق</a:t>
            </a:r>
            <a:endParaRPr lang="en-US" b="1" i="1" dirty="0">
              <a:effectLst>
                <a:glow rad="876300">
                  <a:schemeClr val="tx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473726"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spc="-100" dirty="0">
                <a:solidFill>
                  <a:srgbClr val="000090"/>
                </a:solidFill>
                <a:latin typeface="Helvetica Neue Black Condensed"/>
                <a:ea typeface="ＭＳ Ｐゴシック" charset="0"/>
                <a:cs typeface="Helvetica Neue Black Condensed"/>
              </a:rPr>
              <a:t>مقدمة</a:t>
            </a:r>
            <a:endParaRPr lang="en-US" sz="4000" spc="-100" dirty="0">
              <a:solidFill>
                <a:srgbClr val="000090"/>
              </a:solidFill>
              <a:latin typeface="Helvetica Neue Black Condensed"/>
              <a:ea typeface="ＭＳ Ｐゴシック" charset="0"/>
              <a:cs typeface="Helvetica Neue Black Condensed"/>
            </a:endParaRPr>
          </a:p>
        </p:txBody>
      </p:sp>
      <p:sp>
        <p:nvSpPr>
          <p:cNvPr id="5" name="Rectangle 2"/>
          <p:cNvSpPr txBox="1">
            <a:spLocks noChangeArrowheads="1"/>
          </p:cNvSpPr>
          <p:nvPr/>
        </p:nvSpPr>
        <p:spPr bwMode="auto">
          <a:xfrm>
            <a:off x="1856663"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spc="-100" dirty="0">
                <a:solidFill>
                  <a:srgbClr val="000090"/>
                </a:solidFill>
                <a:latin typeface="Helvetica Neue Black Condensed"/>
                <a:ea typeface="ＭＳ Ｐゴシック" charset="0"/>
                <a:cs typeface="Helvetica Neue Black Condensed"/>
              </a:rPr>
              <a:t>الخلق</a:t>
            </a:r>
            <a:endParaRPr lang="en-US" sz="4000" spc="-100" dirty="0">
              <a:solidFill>
                <a:srgbClr val="000090"/>
              </a:solidFill>
              <a:latin typeface="Helvetica Neue Black Condensed"/>
              <a:ea typeface="ＭＳ Ｐゴシック" charset="0"/>
              <a:cs typeface="Helvetica Neue Black Condensed"/>
            </a:endParaRPr>
          </a:p>
        </p:txBody>
      </p:sp>
      <p:sp>
        <p:nvSpPr>
          <p:cNvPr id="6" name="Rectangle 2"/>
          <p:cNvSpPr txBox="1">
            <a:spLocks noChangeArrowheads="1"/>
          </p:cNvSpPr>
          <p:nvPr/>
        </p:nvSpPr>
        <p:spPr bwMode="auto">
          <a:xfrm>
            <a:off x="3239600" y="1741175"/>
            <a:ext cx="114294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vert270"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spc="-100" dirty="0">
                <a:solidFill>
                  <a:srgbClr val="000090"/>
                </a:solidFill>
                <a:latin typeface="Helvetica Neue Black Condensed"/>
                <a:ea typeface="ＭＳ Ｐゴシック" charset="0"/>
                <a:cs typeface="Helvetica Neue Black Condensed"/>
              </a:rPr>
              <a:t>التسلسل الزمني</a:t>
            </a:r>
            <a:endParaRPr lang="en-US" sz="4000" spc="-100" dirty="0">
              <a:solidFill>
                <a:srgbClr val="000090"/>
              </a:solidFill>
              <a:latin typeface="Helvetica Neue Black Condensed"/>
              <a:ea typeface="ＭＳ Ｐゴシック" charset="0"/>
              <a:cs typeface="Helvetica Neue Black Condensed"/>
            </a:endParaRPr>
          </a:p>
        </p:txBody>
      </p:sp>
      <p:sp>
        <p:nvSpPr>
          <p:cNvPr id="2" name="Notched Right Arrow 1"/>
          <p:cNvSpPr/>
          <p:nvPr/>
        </p:nvSpPr>
        <p:spPr bwMode="auto">
          <a:xfrm>
            <a:off x="1288425"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7" name="Notched Right Arrow 6"/>
          <p:cNvSpPr/>
          <p:nvPr/>
        </p:nvSpPr>
        <p:spPr bwMode="auto">
          <a:xfrm>
            <a:off x="2702422"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 name="Notched Right Arrow 8"/>
          <p:cNvSpPr/>
          <p:nvPr/>
        </p:nvSpPr>
        <p:spPr bwMode="auto">
          <a:xfrm>
            <a:off x="4116420" y="2663792"/>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2755498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4" grpId="0" animBg="1"/>
      <p:bldP spid="5" grpId="0" animBg="1"/>
      <p:bldP spid="6" grpId="0" animBg="1"/>
      <p:bldP spid="2"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b="1" dirty="0">
                <a:solidFill>
                  <a:srgbClr val="FFFFFF"/>
                </a:solidFill>
                <a:latin typeface="Arial" charset="0"/>
                <a:ea typeface="ＭＳ Ｐゴシック" charset="0"/>
              </a:rPr>
              <a:t>نقدية في العهد القديم وصف المساق</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523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B262A9D-96B5-0748-BC45-A643CAF34B71}"/>
              </a:ext>
            </a:extLst>
          </p:cNvPr>
          <p:cNvGrpSpPr/>
          <p:nvPr/>
        </p:nvGrpSpPr>
        <p:grpSpPr>
          <a:xfrm>
            <a:off x="0" y="1399814"/>
            <a:ext cx="9144000" cy="2986201"/>
            <a:chOff x="0" y="1399814"/>
            <a:chExt cx="9144000" cy="2986201"/>
          </a:xfrm>
        </p:grpSpPr>
        <p:sp>
          <p:nvSpPr>
            <p:cNvPr id="11" name="Up Arrow 10">
              <a:extLst>
                <a:ext uri="{FF2B5EF4-FFF2-40B4-BE49-F238E27FC236}">
                  <a16:creationId xmlns:a16="http://schemas.microsoft.com/office/drawing/2014/main" id="{65384B00-1066-A24D-A5D1-410FBFD28048}"/>
                </a:ext>
              </a:extLst>
            </p:cNvPr>
            <p:cNvSpPr/>
            <p:nvPr/>
          </p:nvSpPr>
          <p:spPr bwMode="auto">
            <a:xfrm>
              <a:off x="925417" y="1399814"/>
              <a:ext cx="7271132" cy="2986201"/>
            </a:xfrm>
            <a:prstGeom prst="up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outerShdw blurRad="38100" dist="38100" dir="2700000" algn="tl">
                    <a:srgbClr val="000000">
                      <a:alpha val="43137"/>
                    </a:srgbClr>
                  </a:outerShdw>
                </a:effectLst>
                <a:latin typeface="Garamond" pitchFamily="-112" charset="0"/>
              </a:endParaRPr>
            </a:p>
          </p:txBody>
        </p:sp>
        <p:sp>
          <p:nvSpPr>
            <p:cNvPr id="10" name="Subtitle 2">
              <a:extLst>
                <a:ext uri="{FF2B5EF4-FFF2-40B4-BE49-F238E27FC236}">
                  <a16:creationId xmlns:a16="http://schemas.microsoft.com/office/drawing/2014/main" id="{5AEEFD91-F177-9747-B655-019646461A85}"/>
                </a:ext>
              </a:extLst>
            </p:cNvPr>
            <p:cNvSpPr txBox="1">
              <a:spLocks/>
            </p:cNvSpPr>
            <p:nvPr/>
          </p:nvSpPr>
          <p:spPr bwMode="auto">
            <a:xfrm>
              <a:off x="0" y="2641524"/>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800" b="1" kern="0" dirty="0"/>
                <a:t>= </a:t>
              </a:r>
              <a:r>
                <a:rPr lang="ar-JO" sz="4800" b="1" kern="0" dirty="0"/>
                <a:t>أدبي</a:t>
              </a:r>
              <a:endParaRPr lang="en-US" sz="4800" b="1" kern="0" dirty="0"/>
            </a:p>
          </p:txBody>
        </p:sp>
      </p:grpSp>
      <p:grpSp>
        <p:nvGrpSpPr>
          <p:cNvPr id="12" name="Group 11">
            <a:extLst>
              <a:ext uri="{FF2B5EF4-FFF2-40B4-BE49-F238E27FC236}">
                <a16:creationId xmlns:a16="http://schemas.microsoft.com/office/drawing/2014/main" id="{EA0466EC-7734-DD45-A2EF-D7AF98717767}"/>
              </a:ext>
            </a:extLst>
          </p:cNvPr>
          <p:cNvGrpSpPr/>
          <p:nvPr/>
        </p:nvGrpSpPr>
        <p:grpSpPr>
          <a:xfrm>
            <a:off x="-22034" y="4372894"/>
            <a:ext cx="9144000" cy="2457567"/>
            <a:chOff x="-22034" y="4372894"/>
            <a:chExt cx="9144000" cy="2457567"/>
          </a:xfrm>
        </p:grpSpPr>
        <p:pic>
          <p:nvPicPr>
            <p:cNvPr id="7" name="Picture 4" descr="psalm-b">
              <a:extLst>
                <a:ext uri="{FF2B5EF4-FFF2-40B4-BE49-F238E27FC236}">
                  <a16:creationId xmlns:a16="http://schemas.microsoft.com/office/drawing/2014/main" id="{505E2FB7-1E5E-EF47-9D4A-1360C489BAB8}"/>
                </a:ext>
              </a:extLst>
            </p:cNvPr>
            <p:cNvPicPr>
              <a:picLocks noChangeAspect="1" noChangeArrowheads="1"/>
            </p:cNvPicPr>
            <p:nvPr/>
          </p:nvPicPr>
          <p:blipFill rotWithShape="1">
            <a:blip r:embed="rId3" cstate="screen">
              <a:lum contrast="18000"/>
              <a:extLst>
                <a:ext uri="{28A0092B-C50C-407E-A947-70E740481C1C}">
                  <a14:useLocalDpi xmlns:a14="http://schemas.microsoft.com/office/drawing/2010/main"/>
                </a:ext>
              </a:extLst>
            </a:blip>
            <a:srcRect/>
            <a:stretch/>
          </p:blipFill>
          <p:spPr bwMode="auto">
            <a:xfrm>
              <a:off x="723900" y="4372894"/>
              <a:ext cx="7696200" cy="245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F0F46CE-FC21-5D47-817E-A31554D189C3}"/>
                </a:ext>
              </a:extLst>
            </p:cNvPr>
            <p:cNvSpPr txBox="1">
              <a:spLocks/>
            </p:cNvSpPr>
            <p:nvPr/>
          </p:nvSpPr>
          <p:spPr bwMode="auto">
            <a:xfrm>
              <a:off x="-22034" y="5514048"/>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800" b="1" kern="0" dirty="0"/>
                <a:t>= </a:t>
              </a:r>
              <a:r>
                <a:rPr lang="ar-JO" sz="4800" b="1" kern="0" dirty="0"/>
                <a:t>نصي</a:t>
              </a:r>
              <a:endParaRPr lang="en-US" sz="4800" b="1" kern="0" dirty="0"/>
            </a:p>
          </p:txBody>
        </p:sp>
      </p:grpSp>
      <p:sp>
        <p:nvSpPr>
          <p:cNvPr id="2" name="Title 1">
            <a:extLst>
              <a:ext uri="{FF2B5EF4-FFF2-40B4-BE49-F238E27FC236}">
                <a16:creationId xmlns:a16="http://schemas.microsoft.com/office/drawing/2014/main" id="{D8AFC384-014F-9242-9BBA-7C1B0581AC93}"/>
              </a:ext>
            </a:extLst>
          </p:cNvPr>
          <p:cNvSpPr>
            <a:spLocks noGrp="1"/>
          </p:cNvSpPr>
          <p:nvPr>
            <p:ph type="ctrTitle" sz="quarter"/>
          </p:nvPr>
        </p:nvSpPr>
        <p:spPr>
          <a:xfrm>
            <a:off x="0" y="1"/>
            <a:ext cx="9144000" cy="1026051"/>
          </a:xfrm>
        </p:spPr>
        <p:txBody>
          <a:bodyPr/>
          <a:lstStyle/>
          <a:p>
            <a:r>
              <a:rPr lang="ar-JO" sz="5400" dirty="0">
                <a:solidFill>
                  <a:schemeClr val="tx1"/>
                </a:solidFill>
              </a:rPr>
              <a:t>أنواع النقد</a:t>
            </a:r>
            <a:endParaRPr lang="en-US" sz="5400" dirty="0">
              <a:solidFill>
                <a:schemeClr val="tx1"/>
              </a:solidFill>
            </a:endParaRPr>
          </a:p>
        </p:txBody>
      </p:sp>
      <p:sp>
        <p:nvSpPr>
          <p:cNvPr id="4" name="Subtitle 2">
            <a:extLst>
              <a:ext uri="{FF2B5EF4-FFF2-40B4-BE49-F238E27FC236}">
                <a16:creationId xmlns:a16="http://schemas.microsoft.com/office/drawing/2014/main" id="{CEB51A39-BDD9-504D-9BC3-13EA29D8322E}"/>
              </a:ext>
            </a:extLst>
          </p:cNvPr>
          <p:cNvSpPr txBox="1">
            <a:spLocks/>
          </p:cNvSpPr>
          <p:nvPr/>
        </p:nvSpPr>
        <p:spPr bwMode="auto">
          <a:xfrm>
            <a:off x="0" y="1815156"/>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ar-JO" sz="4800" b="1" kern="0" dirty="0"/>
              <a:t>أعلى</a:t>
            </a:r>
            <a:endParaRPr lang="en-US" sz="4800" b="1" kern="0" dirty="0"/>
          </a:p>
        </p:txBody>
      </p:sp>
      <p:sp>
        <p:nvSpPr>
          <p:cNvPr id="6" name="Subtitle 2">
            <a:extLst>
              <a:ext uri="{FF2B5EF4-FFF2-40B4-BE49-F238E27FC236}">
                <a16:creationId xmlns:a16="http://schemas.microsoft.com/office/drawing/2014/main" id="{8CBC9F52-FEB2-1446-9642-11A4306C686E}"/>
              </a:ext>
            </a:extLst>
          </p:cNvPr>
          <p:cNvSpPr txBox="1">
            <a:spLocks/>
          </p:cNvSpPr>
          <p:nvPr/>
        </p:nvSpPr>
        <p:spPr bwMode="auto">
          <a:xfrm>
            <a:off x="0" y="4610667"/>
            <a:ext cx="9144000"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ar-JO" sz="4800" b="1" kern="0" dirty="0"/>
              <a:t>أقل</a:t>
            </a:r>
            <a:endParaRPr lang="en-US" sz="4800" b="1" kern="0" dirty="0"/>
          </a:p>
        </p:txBody>
      </p:sp>
      <p:sp>
        <p:nvSpPr>
          <p:cNvPr id="9" name="Subtitle 2">
            <a:extLst>
              <a:ext uri="{FF2B5EF4-FFF2-40B4-BE49-F238E27FC236}">
                <a16:creationId xmlns:a16="http://schemas.microsoft.com/office/drawing/2014/main" id="{837572C6-0C8B-DA42-9989-D90657DE4ED1}"/>
              </a:ext>
            </a:extLst>
          </p:cNvPr>
          <p:cNvSpPr txBox="1">
            <a:spLocks/>
          </p:cNvSpPr>
          <p:nvPr/>
        </p:nvSpPr>
        <p:spPr bwMode="auto">
          <a:xfrm rot="20739358">
            <a:off x="4764162" y="2958393"/>
            <a:ext cx="4903285"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000" b="1" kern="0" dirty="0"/>
              <a:t>(e.g., JEDP)</a:t>
            </a:r>
          </a:p>
        </p:txBody>
      </p:sp>
      <p:sp>
        <p:nvSpPr>
          <p:cNvPr id="14" name="Subtitle 2">
            <a:extLst>
              <a:ext uri="{FF2B5EF4-FFF2-40B4-BE49-F238E27FC236}">
                <a16:creationId xmlns:a16="http://schemas.microsoft.com/office/drawing/2014/main" id="{90E775E6-3078-5745-8171-C218688BB692}"/>
              </a:ext>
            </a:extLst>
          </p:cNvPr>
          <p:cNvSpPr txBox="1">
            <a:spLocks/>
          </p:cNvSpPr>
          <p:nvPr/>
        </p:nvSpPr>
        <p:spPr bwMode="auto">
          <a:xfrm rot="20739358">
            <a:off x="4764162" y="5712274"/>
            <a:ext cx="4903285" cy="940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2" charset="2"/>
              <a:buNone/>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a:lstStyle>
          <a:p>
            <a:pPr defTabSz="914400"/>
            <a:r>
              <a:rPr lang="en-US" sz="4000" b="1" kern="0" dirty="0"/>
              <a:t>(e.g., Apparatus)</a:t>
            </a:r>
          </a:p>
        </p:txBody>
      </p:sp>
    </p:spTree>
    <p:extLst>
      <p:ext uri="{BB962C8B-B14F-4D97-AF65-F5344CB8AC3E}">
        <p14:creationId xmlns:p14="http://schemas.microsoft.com/office/powerpoint/2010/main" val="40176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22700"/>
            <a:ext cx="9052420" cy="6306519"/>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0"/>
            <a:ext cx="9143999" cy="1355075"/>
          </a:xfrm>
          <a:effectLst/>
        </p:spPr>
        <p:txBody>
          <a:bodyPr/>
          <a:lstStyle/>
          <a:p>
            <a:pPr>
              <a:defRPr/>
            </a:pPr>
            <a:r>
              <a:rPr lang="ar-JO" b="1" dirty="0">
                <a:solidFill>
                  <a:schemeClr val="tx2"/>
                </a:solidFill>
                <a:effectLst>
                  <a:glow rad="127000">
                    <a:schemeClr val="bg1"/>
                  </a:glow>
                </a:effectLst>
                <a:latin typeface="Arial" charset="0"/>
                <a:ea typeface="ＭＳ Ｐゴシック" charset="0"/>
                <a:cs typeface="ＭＳ Ｐゴシック" charset="0"/>
              </a:rPr>
              <a:t>هل أعطى الله الوصايا العشرة بالفعل ؟</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518054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034578" y="0"/>
            <a:ext cx="4077147" cy="1979407"/>
          </a:xfrm>
          <a:effectLst>
            <a:outerShdw blurRad="63500" dist="35921" dir="2700000" algn="ctr" rotWithShape="0">
              <a:schemeClr val="tx2">
                <a:alpha val="74998"/>
              </a:schemeClr>
            </a:outerShdw>
          </a:effectLst>
        </p:spPr>
        <p:txBody>
          <a:bodyPr/>
          <a:lstStyle/>
          <a:p>
            <a:pPr algn="r">
              <a:defRPr/>
            </a:pPr>
            <a:r>
              <a:rPr lang="ar-JO" sz="5400" b="1" dirty="0">
                <a:effectLst>
                  <a:glow rad="127000">
                    <a:schemeClr val="tx1"/>
                  </a:glow>
                </a:effectLst>
                <a:latin typeface="Arial" charset="0"/>
                <a:ea typeface="ＭＳ Ｐゴシック" charset="0"/>
                <a:cs typeface="ＭＳ Ｐゴシック" charset="0"/>
              </a:rPr>
              <a:t>هل العهد القديم صادق ؟</a:t>
            </a:r>
            <a:endParaRPr lang="en-US" sz="5400" b="1" dirty="0">
              <a:effectLst>
                <a:glow rad="127000">
                  <a:schemeClr val="tx1"/>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698F0096-7457-F74C-BB37-87747146ED04}"/>
              </a:ext>
            </a:extLst>
          </p:cNvPr>
          <p:cNvSpPr txBox="1">
            <a:spLocks noChangeArrowheads="1"/>
          </p:cNvSpPr>
          <p:nvPr/>
        </p:nvSpPr>
        <p:spPr bwMode="auto">
          <a:xfrm>
            <a:off x="5034578" y="2226830"/>
            <a:ext cx="4077147" cy="73152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ar-JO" sz="3600" b="1" i="1" kern="0" dirty="0">
                <a:effectLst>
                  <a:glow rad="127000">
                    <a:schemeClr val="tx1"/>
                  </a:glow>
                </a:effectLst>
                <a:latin typeface="Arial" charset="0"/>
                <a:ea typeface="ＭＳ Ｐゴシック" charset="0"/>
                <a:cs typeface="ＭＳ Ｐゴシック" charset="0"/>
              </a:rPr>
              <a:t>الكثيرون يقولون لا</a:t>
            </a:r>
            <a:endParaRPr lang="en-US" sz="3600" b="1" i="1" kern="0" dirty="0">
              <a:effectLst>
                <a:glow rad="127000">
                  <a:schemeClr val="tx1"/>
                </a:glow>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6D359875-B2DA-5F46-9E7F-0F09263BB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7" y="-1"/>
            <a:ext cx="5023822" cy="6858001"/>
          </a:xfrm>
          <a:prstGeom prst="rect">
            <a:avLst/>
          </a:prstGeom>
        </p:spPr>
      </p:pic>
      <p:sp>
        <p:nvSpPr>
          <p:cNvPr id="8" name="Rectangle 2">
            <a:extLst>
              <a:ext uri="{FF2B5EF4-FFF2-40B4-BE49-F238E27FC236}">
                <a16:creationId xmlns:a16="http://schemas.microsoft.com/office/drawing/2014/main" id="{F5FF1BEB-32AE-934D-81A0-F6F7C1C7E8E8}"/>
              </a:ext>
            </a:extLst>
          </p:cNvPr>
          <p:cNvSpPr txBox="1">
            <a:spLocks noChangeArrowheads="1"/>
          </p:cNvSpPr>
          <p:nvPr/>
        </p:nvSpPr>
        <p:spPr bwMode="auto">
          <a:xfrm>
            <a:off x="5034577" y="3205774"/>
            <a:ext cx="4077147" cy="36522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71500" indent="-571500" defTabSz="914400">
              <a:defRPr/>
            </a:pPr>
            <a:r>
              <a:rPr lang="ar-JO" sz="3600" b="1" i="1" kern="0" dirty="0">
                <a:effectLst>
                  <a:glow rad="127000">
                    <a:schemeClr val="tx1"/>
                  </a:glow>
                </a:effectLst>
                <a:latin typeface="Arial" charset="0"/>
                <a:ea typeface="ＭＳ Ｐゴシック" charset="0"/>
                <a:cs typeface="ＭＳ Ｐゴシック" charset="0"/>
              </a:rPr>
              <a:t>العلمانيون</a:t>
            </a:r>
            <a:endParaRPr lang="en-US" sz="3600" b="1" i="1" kern="0" dirty="0">
              <a:effectLst>
                <a:glow rad="127000">
                  <a:schemeClr val="tx1"/>
                </a:glow>
              </a:effectLst>
              <a:latin typeface="Arial" charset="0"/>
              <a:ea typeface="ＭＳ Ｐゴシック" charset="0"/>
              <a:cs typeface="ＭＳ Ｐゴシック" charset="0"/>
            </a:endParaRPr>
          </a:p>
          <a:p>
            <a:pPr marL="571500" indent="-571500" defTabSz="914400">
              <a:defRPr/>
            </a:pPr>
            <a:r>
              <a:rPr lang="ar-JO" sz="3600" b="1" i="1" kern="0" dirty="0">
                <a:effectLst>
                  <a:glow rad="127000">
                    <a:schemeClr val="tx1"/>
                  </a:glow>
                </a:effectLst>
                <a:latin typeface="Arial" charset="0"/>
                <a:ea typeface="ＭＳ Ｐゴシック" charset="0"/>
                <a:cs typeface="ＭＳ Ｐゴシック" charset="0"/>
              </a:rPr>
              <a:t>المسلمون</a:t>
            </a:r>
            <a:endParaRPr lang="en-US" sz="3600" b="1" i="1" kern="0" dirty="0">
              <a:effectLst>
                <a:glow rad="127000">
                  <a:schemeClr val="tx1"/>
                </a:glow>
              </a:effectLst>
              <a:latin typeface="Arial" charset="0"/>
              <a:ea typeface="ＭＳ Ｐゴシック" charset="0"/>
              <a:cs typeface="ＭＳ Ｐゴシック" charset="0"/>
            </a:endParaRPr>
          </a:p>
          <a:p>
            <a:pPr marL="571500" indent="-571500" defTabSz="914400">
              <a:defRPr/>
            </a:pPr>
            <a:r>
              <a:rPr lang="ar-JO" sz="3600" b="1" i="1" kern="0" dirty="0">
                <a:effectLst>
                  <a:glow rad="127000">
                    <a:schemeClr val="tx1"/>
                  </a:glow>
                </a:effectLst>
                <a:latin typeface="Arial" charset="0"/>
                <a:ea typeface="ＭＳ Ｐゴシック" charset="0"/>
                <a:cs typeface="ＭＳ Ｐゴシック" charset="0"/>
              </a:rPr>
              <a:t>علماء العهد القديم</a:t>
            </a:r>
            <a:endParaRPr lang="en-US" sz="3600" b="1" i="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867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685800" y="-76200"/>
            <a:ext cx="7543800" cy="685800"/>
          </a:xfrm>
        </p:spPr>
        <p:txBody>
          <a:bodyPr/>
          <a:lstStyle/>
          <a:p>
            <a:pPr algn="ctr">
              <a:defRPr/>
            </a:pPr>
            <a:r>
              <a:rPr kumimoji="0" lang="ar-JO" sz="4000" b="1" dirty="0">
                <a:solidFill>
                  <a:schemeClr val="tx1"/>
                </a:solidFill>
                <a:latin typeface="Arial"/>
                <a:ea typeface="ＭＳ Ｐゴシック" charset="0"/>
                <a:cs typeface="Arial"/>
              </a:rPr>
              <a:t>رسم بياني لملوك و أنبياء العهد القديم</a:t>
            </a:r>
            <a:endParaRPr kumimoji="0" lang="en-US" sz="4000" b="1" dirty="0">
              <a:solidFill>
                <a:schemeClr val="tx1"/>
              </a:solidFill>
              <a:latin typeface="Arial"/>
              <a:ea typeface="ＭＳ Ｐゴシック" charset="0"/>
              <a:cs typeface="Arial"/>
            </a:endParaRPr>
          </a:p>
        </p:txBody>
      </p:sp>
      <p:sp>
        <p:nvSpPr>
          <p:cNvPr id="311299" name="Text Box 2"/>
          <p:cNvSpPr txBox="1">
            <a:spLocks noChangeArrowheads="1"/>
          </p:cNvSpPr>
          <p:nvPr/>
        </p:nvSpPr>
        <p:spPr bwMode="auto">
          <a:xfrm>
            <a:off x="8375650" y="76200"/>
            <a:ext cx="8082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65س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58542036"/>
      </p:ext>
    </p:extLst>
  </p:cSld>
  <p:clrMapOvr>
    <a:masterClrMapping/>
  </p:clrMapOvr>
  <p:transition spd="med">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4787900" y="188913"/>
            <a:ext cx="4356100" cy="3200400"/>
          </a:xfrm>
        </p:spPr>
        <p:txBody>
          <a:bodyPr/>
          <a:lstStyle/>
          <a:p>
            <a:pPr algn="r" eaLnBrk="1" hangingPunct="1"/>
            <a:r>
              <a:rPr lang="ar-JO" b="1" dirty="0">
                <a:latin typeface="Arial" charset="0"/>
                <a:ea typeface="ＭＳ Ｐゴシック" charset="0"/>
                <a:cs typeface="Arial" charset="0"/>
              </a:rPr>
              <a:t>هل سلسلة أنساب ملوك إسرائيل </a:t>
            </a:r>
            <a:br>
              <a:rPr lang="ar-JO" b="1" dirty="0">
                <a:latin typeface="Arial" charset="0"/>
                <a:ea typeface="ＭＳ Ｐゴシック" charset="0"/>
                <a:cs typeface="Arial" charset="0"/>
              </a:rPr>
            </a:br>
            <a:r>
              <a:rPr lang="ar-JO" b="1" dirty="0">
                <a:latin typeface="Arial" charset="0"/>
                <a:ea typeface="ＭＳ Ｐゴシック" charset="0"/>
                <a:cs typeface="Arial" charset="0"/>
              </a:rPr>
              <a:t>ضرورية ؟</a:t>
            </a:r>
            <a:endParaRPr lang="en-US" b="1" dirty="0">
              <a:latin typeface="Arial" charset="0"/>
              <a:ea typeface="ＭＳ Ｐゴシック" charset="0"/>
              <a:cs typeface="Arial" charset="0"/>
            </a:endParaRPr>
          </a:p>
        </p:txBody>
      </p:sp>
      <p:sp>
        <p:nvSpPr>
          <p:cNvPr id="290818" name="Rectangle 3"/>
          <p:cNvSpPr>
            <a:spLocks noGrp="1" noChangeArrowheads="1"/>
          </p:cNvSpPr>
          <p:nvPr>
            <p:ph type="body" sz="half" idx="1"/>
          </p:nvPr>
        </p:nvSpPr>
        <p:spPr/>
        <p:txBody>
          <a:bodyPr/>
          <a:lstStyle/>
          <a:p>
            <a:pPr eaLnBrk="1" hangingPunct="1"/>
            <a:endParaRPr lang="en-US" b="1">
              <a:latin typeface="Arial" charset="0"/>
              <a:ea typeface="ＭＳ Ｐゴシック" charset="0"/>
              <a:cs typeface="Arial" charset="0"/>
            </a:endParaRPr>
          </a:p>
        </p:txBody>
      </p:sp>
      <p:pic>
        <p:nvPicPr>
          <p:cNvPr id="29082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37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25604435-1EB8-7B46-978B-071E0BF69C68}"/>
              </a:ext>
            </a:extLst>
          </p:cNvPr>
          <p:cNvSpPr txBox="1">
            <a:spLocks noChangeArrowheads="1"/>
          </p:cNvSpPr>
          <p:nvPr/>
        </p:nvSpPr>
        <p:spPr bwMode="auto">
          <a:xfrm>
            <a:off x="5029200" y="3485356"/>
            <a:ext cx="41148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90000"/>
              <a:buFont typeface="Symbol" charset="0"/>
              <a:buChar char="¨"/>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11" charset="-128"/>
              </a:defRPr>
            </a:lvl9pPr>
          </a:lstStyle>
          <a:p>
            <a:pPr marL="230188" indent="-230188" algn="r" defTabSz="914400" eaLnBrk="1" hangingPunct="1"/>
            <a:r>
              <a:rPr lang="ar-JO" b="1" kern="0" dirty="0">
                <a:latin typeface="Arial" charset="0"/>
                <a:ea typeface="ＭＳ Ｐゴシック" charset="0"/>
                <a:cs typeface="Arial" charset="0"/>
              </a:rPr>
              <a:t>إن كون داود و سليمان قد عاشا هو أمر مشكوك فيه ( الحد الأدنى الكتابي ) في تموز / آب 1997</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366109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uLnTx/>
              <a:uFillTx/>
              <a:latin typeface="Arial" charset="0"/>
              <a:ea typeface="ＭＳ Ｐゴシック" charset="0"/>
              <a:cs typeface="Arial" charset="0"/>
            </a:endParaRPr>
          </a:p>
        </p:txBody>
      </p:sp>
      <p:sp>
        <p:nvSpPr>
          <p:cNvPr id="1201155" name="Text Box 3"/>
          <p:cNvSpPr txBox="1">
            <a:spLocks noChangeArrowheads="1"/>
          </p:cNvSpPr>
          <p:nvPr/>
        </p:nvSpPr>
        <p:spPr bwMode="auto">
          <a:xfrm>
            <a:off x="0" y="2247715"/>
            <a:ext cx="9144000" cy="255454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635000" marR="0" lvl="0" indent="-635000" algn="l" defTabSz="914400" rtl="0" eaLnBrk="1" fontAlgn="base" latinLnBrk="0" hangingPunct="1">
              <a:lnSpc>
                <a:spcPct val="100000"/>
              </a:lnSpc>
              <a:spcBef>
                <a:spcPct val="50000"/>
              </a:spcBef>
              <a:spcAft>
                <a:spcPct val="0"/>
              </a:spcAft>
              <a:buClrTx/>
              <a:buSzTx/>
              <a:tabLst/>
              <a:defRPr/>
            </a:pP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a:p>
            <a:pPr marL="635000" marR="0" lvl="0" indent="-635000" algn="r" defTabSz="914400" rtl="0" eaLnBrk="1" fontAlgn="base" latinLnBrk="0" hangingPunct="1">
              <a:lnSpc>
                <a:spcPct val="100000"/>
              </a:lnSpc>
              <a:spcBef>
                <a:spcPct val="50000"/>
              </a:spcBef>
              <a:spcAft>
                <a:spcPct val="0"/>
              </a:spcAft>
              <a:buClrTx/>
              <a:buSzTx/>
              <a:tabLst/>
              <a:defRPr/>
            </a:pPr>
            <a:r>
              <a:rPr lang="ar-JO" sz="3200" b="1" i="1" dirty="0">
                <a:solidFill>
                  <a:srgbClr val="FFFFFF"/>
                </a:solidFill>
                <a:latin typeface="Arial"/>
                <a:ea typeface="ＭＳ Ｐゴシック" charset="0"/>
                <a:cs typeface="Arial"/>
              </a:rPr>
              <a:t>1. كيف </a:t>
            </a:r>
            <a:r>
              <a:rPr lang="ar-JO" sz="3200" b="1" i="1" dirty="0">
                <a:solidFill>
                  <a:srgbClr val="FFFF00"/>
                </a:solidFill>
                <a:latin typeface="Arial"/>
                <a:ea typeface="ＭＳ Ｐゴシック" charset="0"/>
                <a:cs typeface="Arial"/>
              </a:rPr>
              <a:t>يبدو</a:t>
            </a:r>
            <a:r>
              <a:rPr lang="ar-JO" sz="3200" b="1" i="1" dirty="0">
                <a:solidFill>
                  <a:srgbClr val="FFFFFF"/>
                </a:solidFill>
                <a:latin typeface="Arial"/>
                <a:ea typeface="ＭＳ Ｐゴシック" charset="0"/>
                <a:cs typeface="Arial"/>
              </a:rPr>
              <a:t> نمط حياة إنكار الذات للمؤمن الذي يعاني من الظلم  ؟</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a:p>
            <a:pPr marL="635000" marR="0" lvl="0" indent="-635000" algn="r" defTabSz="914400" rtl="0" eaLnBrk="1" fontAlgn="base" latinLnBrk="0" hangingPunct="1">
              <a:lnSpc>
                <a:spcPct val="100000"/>
              </a:lnSpc>
              <a:spcBef>
                <a:spcPct val="50000"/>
              </a:spcBef>
              <a:spcAft>
                <a:spcPct val="0"/>
              </a:spcAft>
              <a:buClrTx/>
              <a:buSzTx/>
              <a:tabLst/>
              <a:defRPr/>
            </a:pPr>
            <a:r>
              <a:rPr lang="ar-JO" sz="3200" b="1" i="1" dirty="0">
                <a:solidFill>
                  <a:srgbClr val="FFFFFF"/>
                </a:solidFill>
                <a:latin typeface="Arial"/>
                <a:ea typeface="ＭＳ Ｐゴシック" charset="0"/>
                <a:cs typeface="Arial"/>
              </a:rPr>
              <a:t>2. ما هي </a:t>
            </a:r>
            <a:r>
              <a:rPr lang="ar-JO" sz="3200" b="1" i="1" dirty="0">
                <a:solidFill>
                  <a:srgbClr val="FFFF00"/>
                </a:solidFill>
                <a:latin typeface="Arial"/>
                <a:ea typeface="ＭＳ Ｐゴシック" charset="0"/>
                <a:cs typeface="Arial"/>
              </a:rPr>
              <a:t>المكافآت</a:t>
            </a:r>
            <a:r>
              <a:rPr lang="ar-JO" sz="3200" b="1" i="1" dirty="0">
                <a:solidFill>
                  <a:srgbClr val="FFFFFF"/>
                </a:solidFill>
                <a:latin typeface="Arial"/>
                <a:ea typeface="ＭＳ Ｐゴシック" charset="0"/>
                <a:cs typeface="Arial"/>
              </a:rPr>
              <a:t> المحددة التي نحصل عليها عندما نتجاوب مع الظلم بنكران للذات ؟</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01157" name="Rectangle 5"/>
          <p:cNvSpPr>
            <a:spLocks noGrp="1" noChangeArrowheads="1"/>
          </p:cNvSpPr>
          <p:nvPr>
            <p:ph type="title" idx="4294967295"/>
          </p:nvPr>
        </p:nvSpPr>
        <p:spPr>
          <a:xfrm>
            <a:off x="381000" y="663390"/>
            <a:ext cx="8534400" cy="1077218"/>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ar-JO" sz="3200" b="1" dirty="0">
                <a:solidFill>
                  <a:schemeClr val="bg1"/>
                </a:solidFill>
                <a:effectLst>
                  <a:outerShdw blurRad="38100" dist="38100" dir="2700000" algn="tl">
                    <a:srgbClr val="000000"/>
                  </a:outerShdw>
                </a:effectLst>
                <a:ea typeface="ＭＳ Ｐゴシック" charset="0"/>
              </a:rPr>
              <a:t>سؤالين بخصوص البار المتألم </a:t>
            </a:r>
            <a:br>
              <a:rPr lang="ar-JO" sz="3200" b="1" dirty="0">
                <a:solidFill>
                  <a:schemeClr val="bg1"/>
                </a:solidFill>
                <a:effectLst>
                  <a:outerShdw blurRad="38100" dist="38100" dir="2700000" algn="tl">
                    <a:srgbClr val="000000"/>
                  </a:outerShdw>
                </a:effectLst>
                <a:ea typeface="ＭＳ Ｐゴシック" charset="0"/>
              </a:rPr>
            </a:br>
            <a:r>
              <a:rPr lang="en-US" sz="3200" b="1" dirty="0">
                <a:solidFill>
                  <a:schemeClr val="bg1"/>
                </a:solidFill>
                <a:effectLst>
                  <a:outerShdw blurRad="38100" dist="38100" dir="2700000" algn="tl">
                    <a:srgbClr val="000000"/>
                  </a:outerShdw>
                </a:effectLst>
                <a:ea typeface="ＭＳ Ｐゴシック" charset="0"/>
              </a:rPr>
              <a:t>(</a:t>
            </a:r>
            <a:r>
              <a:rPr lang="ar-JO" sz="3200" b="1" dirty="0">
                <a:solidFill>
                  <a:schemeClr val="bg1"/>
                </a:solidFill>
                <a:effectLst>
                  <a:outerShdw blurRad="38100" dist="38100" dir="2700000" algn="tl">
                    <a:srgbClr val="000000"/>
                  </a:outerShdw>
                </a:effectLst>
                <a:ea typeface="ＭＳ Ｐゴシック" charset="0"/>
              </a:rPr>
              <a:t>تمت الإجابة عنهما بحسب 1 بط 3 : 13 - 17</a:t>
            </a:r>
            <a:r>
              <a:rPr lang="en-US" sz="3200" b="1" dirty="0">
                <a:solidFill>
                  <a:schemeClr val="bg1"/>
                </a:solidFill>
                <a:effectLst>
                  <a:outerShdw blurRad="38100" dist="38100" dir="2700000" algn="tl">
                    <a:srgbClr val="000000"/>
                  </a:outerShdw>
                </a:effectLst>
                <a:ea typeface="ＭＳ Ｐゴシック" charset="0"/>
              </a:rPr>
              <a:t>) </a:t>
            </a:r>
          </a:p>
        </p:txBody>
      </p:sp>
      <p:sp>
        <p:nvSpPr>
          <p:cNvPr id="1201158" name="Text Box 6"/>
          <p:cNvSpPr txBox="1">
            <a:spLocks noChangeArrowheads="1"/>
          </p:cNvSpPr>
          <p:nvPr/>
        </p:nvSpPr>
        <p:spPr bwMode="auto">
          <a:xfrm>
            <a:off x="8153400" y="76200"/>
            <a:ext cx="914400" cy="457200"/>
          </a:xfrm>
          <a:prstGeom prst="rect">
            <a:avLst/>
          </a:prstGeom>
          <a:noFill/>
          <a:ln w="9525">
            <a:noFill/>
            <a:miter lim="800000"/>
            <a:headEnd/>
            <a:tailEnd/>
          </a:ln>
          <a:effectLst>
            <a:outerShdw blurRad="63500" dist="107763" dir="2700000" algn="ctr" rotWithShape="0">
              <a:srgbClr val="000000">
                <a:alpha val="74998"/>
              </a:srgb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a:ea typeface="ＭＳ Ｐゴシック" charset="0"/>
                <a:cs typeface="Arial"/>
              </a:rPr>
              <a:t>280/</a:t>
            </a:r>
            <a:endParaRPr kumimoji="0" 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a:ea typeface="ＭＳ Ｐゴシック" charset="0"/>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uLnTx/>
              <a:uFillTx/>
              <a:latin typeface="Arial" charset="0"/>
              <a:ea typeface="ＭＳ Ｐゴシック" charset="0"/>
              <a:cs typeface="Arial" charset="0"/>
            </a:endParaRPr>
          </a:p>
        </p:txBody>
      </p:sp>
      <p:sp>
        <p:nvSpPr>
          <p:cNvPr id="1204227" name="Text Box 3"/>
          <p:cNvSpPr txBox="1">
            <a:spLocks noChangeArrowheads="1"/>
          </p:cNvSpPr>
          <p:nvPr/>
        </p:nvSpPr>
        <p:spPr bwMode="auto">
          <a:xfrm>
            <a:off x="0" y="1420813"/>
            <a:ext cx="9144000" cy="4801314"/>
          </a:xfrm>
          <a:prstGeom prst="rect">
            <a:avLst/>
          </a:prstGeom>
          <a:noFill/>
          <a:ln w="9525">
            <a:noFill/>
            <a:miter lim="800000"/>
            <a:headEnd/>
            <a:tailEnd/>
          </a:ln>
          <a:effectLst/>
        </p:spPr>
        <p:txBody>
          <a:bodyPr>
            <a:spAutoFit/>
          </a:bodyPr>
          <a:lstStyle/>
          <a:p>
            <a:pPr marL="635000" marR="0" lvl="0" indent="-635000" algn="r" defTabSz="914400" rtl="0" eaLnBrk="1" fontAlgn="base" latinLnBrk="0" hangingPunct="1">
              <a:lnSpc>
                <a:spcPct val="100000"/>
              </a:lnSpc>
              <a:spcBef>
                <a:spcPct val="50000"/>
              </a:spcBef>
              <a:spcAft>
                <a:spcPct val="0"/>
              </a:spcAft>
              <a:buClrTx/>
              <a:buSzTx/>
              <a:tabLst/>
              <a:defRPr/>
            </a:pPr>
            <a:r>
              <a:rPr lang="en-US" sz="3600" b="1" i="1" dirty="0">
                <a:solidFill>
                  <a:srgbClr val="FFFFFF"/>
                </a:solidFill>
                <a:latin typeface="Arial"/>
                <a:ea typeface="ＭＳ Ｐゴシック" charset="0"/>
                <a:cs typeface="Arial"/>
              </a:rPr>
              <a:t> :</a:t>
            </a:r>
            <a:r>
              <a:rPr lang="ar-JO" sz="3600" b="1" i="1" dirty="0">
                <a:solidFill>
                  <a:srgbClr val="FFFFFF"/>
                </a:solidFill>
                <a:latin typeface="Arial"/>
                <a:ea typeface="ＭＳ Ｐゴシック" charset="0"/>
                <a:cs typeface="Arial"/>
              </a:rPr>
              <a:t>1. إنكار الذات يظهر في</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الحرص على عمل الخير للآخرين (3 : 13)</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p>
          <a:p>
            <a:pPr marL="1257300" marR="0" lvl="2" indent="-342900" algn="r" defTabSz="914400" rtl="0" eaLnBrk="1" fontAlgn="base" latinLnBrk="0" hangingPunct="1">
              <a:lnSpc>
                <a:spcPct val="100000"/>
              </a:lnSpc>
              <a:spcBef>
                <a:spcPct val="0"/>
              </a:spcBef>
              <a:spcAft>
                <a:spcPct val="0"/>
              </a:spcAft>
              <a:buClrTx/>
              <a:buSzTx/>
              <a:tabLst/>
              <a:defRPr/>
            </a:pPr>
            <a:r>
              <a:rPr lang="ar-JO" sz="2400" b="1" noProof="0" dirty="0">
                <a:solidFill>
                  <a:srgbClr val="FFFFFF"/>
                </a:solidFill>
                <a:latin typeface="Arial"/>
                <a:ea typeface="ＭＳ Ｐゴシック" charset="0"/>
                <a:cs typeface="Arial"/>
              </a:rPr>
              <a:t>- الألم نتيجة فعل الخير (3 : 14أ, 17)</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الخضوع لربوبية المسيح (3 : 15أ)</a:t>
            </a:r>
            <a:endParaRPr lang="en-US" sz="2400" b="1" dirty="0">
              <a:solidFill>
                <a:srgbClr val="FFFFFF"/>
              </a:solidFill>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 الدفاع عن الإيمان (3 : 15ب)</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اللباقة و الإحترام (3 : 15ت)</a:t>
            </a:r>
            <a:endParaRPr kumimoji="0" lang="en-US" sz="3600" b="1" i="1" u="none" strike="noStrike" kern="1200" cap="none" spc="0" normalizeH="0" baseline="0" noProof="0" dirty="0">
              <a:ln>
                <a:noFill/>
              </a:ln>
              <a:solidFill>
                <a:srgbClr val="FFFFFF"/>
              </a:solidFill>
              <a:effectLst/>
              <a:uLnTx/>
              <a:uFillTx/>
              <a:latin typeface="Arial"/>
              <a:ea typeface="ＭＳ Ｐゴシック" charset="0"/>
              <a:cs typeface="Arial"/>
            </a:endParaRPr>
          </a:p>
          <a:p>
            <a:pPr marL="635000" marR="0" lvl="0" indent="-635000" algn="r" defTabSz="914400" rtl="0" eaLnBrk="1" fontAlgn="base" latinLnBrk="0" hangingPunct="1">
              <a:lnSpc>
                <a:spcPct val="100000"/>
              </a:lnSpc>
              <a:spcBef>
                <a:spcPct val="50000"/>
              </a:spcBef>
              <a:spcAft>
                <a:spcPct val="0"/>
              </a:spcAft>
              <a:buClrTx/>
              <a:buSzTx/>
              <a:tabLst/>
              <a:defRPr/>
            </a:pPr>
            <a:r>
              <a:rPr lang="ar-JO" sz="3600" b="1" i="1" dirty="0">
                <a:solidFill>
                  <a:srgbClr val="FFFFFF"/>
                </a:solidFill>
                <a:latin typeface="Arial"/>
                <a:ea typeface="ＭＳ Ｐゴシック" charset="0"/>
                <a:cs typeface="Arial"/>
              </a:rPr>
              <a:t>2. مكافآت المتألمين منكري ذواتهم :</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مباركين (3 : 14أ)</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حرية من الخوف الذي يصيب المضطهِدين (3 : 14ب)</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الرجاء بالمشاركة مع الآخرين (3 : 15)</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1257300" marR="0" lvl="2" indent="-342900" algn="r" defTabSz="914400" rtl="0" eaLnBrk="1" fontAlgn="base" latinLnBrk="0" hangingPunct="1">
              <a:lnSpc>
                <a:spcPct val="100000"/>
              </a:lnSpc>
              <a:spcBef>
                <a:spcPct val="0"/>
              </a:spcBef>
              <a:spcAft>
                <a:spcPct val="0"/>
              </a:spcAft>
              <a:buClrTx/>
              <a:buSzTx/>
              <a:tabLst/>
              <a:defRPr/>
            </a:pPr>
            <a:r>
              <a:rPr lang="ar-JO" sz="2400" b="1" dirty="0">
                <a:solidFill>
                  <a:srgbClr val="FFFFFF"/>
                </a:solidFill>
                <a:latin typeface="Arial"/>
                <a:ea typeface="ＭＳ Ｐゴシック" charset="0"/>
                <a:cs typeface="Arial"/>
              </a:rPr>
              <a:t>- ضمير نقي (3 : 16)</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p>
        </p:txBody>
      </p:sp>
      <p:sp>
        <p:nvSpPr>
          <p:cNvPr id="1204228" name="Rectangle 4"/>
          <p:cNvSpPr>
            <a:spLocks noGrp="1" noChangeArrowheads="1"/>
          </p:cNvSpPr>
          <p:nvPr>
            <p:ph type="title" idx="4294967295"/>
          </p:nvPr>
        </p:nvSpPr>
        <p:spPr>
          <a:xfrm>
            <a:off x="381000" y="506413"/>
            <a:ext cx="8534400" cy="64135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ar-JO" sz="3600" b="1" dirty="0">
                <a:solidFill>
                  <a:schemeClr val="bg1"/>
                </a:solidFill>
                <a:effectLst>
                  <a:outerShdw blurRad="38100" dist="38100" dir="2700000" algn="tl">
                    <a:srgbClr val="000000"/>
                  </a:outerShdw>
                </a:effectLst>
                <a:ea typeface="ＭＳ Ｐゴシック" charset="0"/>
              </a:rPr>
              <a:t>معاناة البار ( 1 بطرس 3 : 13 – 17 )</a:t>
            </a:r>
            <a:endParaRPr lang="en-US" sz="3600" b="1" dirty="0">
              <a:solidFill>
                <a:schemeClr val="bg1"/>
              </a:solidFill>
              <a:effectLst>
                <a:outerShdw blurRad="38100" dist="38100" dir="2700000" algn="tl">
                  <a:srgbClr val="000000"/>
                </a:outerShdw>
              </a:effectLst>
              <a:ea typeface="ＭＳ Ｐゴシック" charset="0"/>
            </a:endParaRPr>
          </a:p>
        </p:txBody>
      </p:sp>
      <p:sp>
        <p:nvSpPr>
          <p:cNvPr id="1204229" name="Text Box 5"/>
          <p:cNvSpPr txBox="1">
            <a:spLocks noChangeArrowheads="1"/>
          </p:cNvSpPr>
          <p:nvPr/>
        </p:nvSpPr>
        <p:spPr bwMode="auto">
          <a:xfrm>
            <a:off x="8153400" y="-26988"/>
            <a:ext cx="914400" cy="457201"/>
          </a:xfrm>
          <a:prstGeom prst="rect">
            <a:avLst/>
          </a:prstGeom>
          <a:noFill/>
          <a:ln w="9525">
            <a:noFill/>
            <a:miter lim="800000"/>
            <a:headEnd/>
            <a:tailEnd/>
          </a:ln>
          <a:effectLst>
            <a:outerShdw blurRad="63500" dist="107763" dir="2700000" algn="ctr" rotWithShape="0">
              <a:srgbClr val="000000">
                <a:alpha val="74998"/>
              </a:srgb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a:ea typeface="ＭＳ Ｐゴシック" charset="0"/>
                <a:cs typeface="Arial"/>
              </a:rPr>
              <a:t>280/</a:t>
            </a:r>
            <a:endParaRPr kumimoji="0" 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04227">
                                            <p:txEl>
                                              <p:pRg st="0" end="0"/>
                                            </p:txEl>
                                          </p:spTgt>
                                        </p:tgtEl>
                                        <p:attrNameLst>
                                          <p:attrName>style.visibility</p:attrName>
                                        </p:attrNameLst>
                                      </p:cBhvr>
                                      <p:to>
                                        <p:strVal val="visible"/>
                                      </p:to>
                                    </p:set>
                                    <p:animEffect transition="in" filter="fade">
                                      <p:cBhvr>
                                        <p:cTn id="7" dur="1000"/>
                                        <p:tgtEl>
                                          <p:spTgt spid="1204227">
                                            <p:txEl>
                                              <p:pRg st="0" end="0"/>
                                            </p:txEl>
                                          </p:spTgt>
                                        </p:tgtEl>
                                      </p:cBhvr>
                                    </p:animEffect>
                                    <p:anim calcmode="lin" valueType="num">
                                      <p:cBhvr>
                                        <p:cTn id="8" dur="1000" fill="hold"/>
                                        <p:tgtEl>
                                          <p:spTgt spid="12042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042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042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04227">
                                            <p:txEl>
                                              <p:pRg st="1" end="1"/>
                                            </p:txEl>
                                          </p:spTgt>
                                        </p:tgtEl>
                                        <p:attrNameLst>
                                          <p:attrName>style.visibility</p:attrName>
                                        </p:attrNameLst>
                                      </p:cBhvr>
                                      <p:to>
                                        <p:strVal val="visible"/>
                                      </p:to>
                                    </p:set>
                                    <p:animEffect transition="in" filter="fade">
                                      <p:cBhvr>
                                        <p:cTn id="15" dur="1000"/>
                                        <p:tgtEl>
                                          <p:spTgt spid="1204227">
                                            <p:txEl>
                                              <p:pRg st="1" end="1"/>
                                            </p:txEl>
                                          </p:spTgt>
                                        </p:tgtEl>
                                      </p:cBhvr>
                                    </p:animEffect>
                                    <p:anim calcmode="lin" valueType="num">
                                      <p:cBhvr>
                                        <p:cTn id="16" dur="1000" fill="hold"/>
                                        <p:tgtEl>
                                          <p:spTgt spid="120422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0422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04227">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204227">
                                            <p:txEl>
                                              <p:pRg st="2" end="2"/>
                                            </p:txEl>
                                          </p:spTgt>
                                        </p:tgtEl>
                                        <p:attrNameLst>
                                          <p:attrName>style.visibility</p:attrName>
                                        </p:attrNameLst>
                                      </p:cBhvr>
                                      <p:to>
                                        <p:strVal val="visible"/>
                                      </p:to>
                                    </p:set>
                                    <p:animEffect transition="in" filter="fade">
                                      <p:cBhvr>
                                        <p:cTn id="21" dur="1000"/>
                                        <p:tgtEl>
                                          <p:spTgt spid="1204227">
                                            <p:txEl>
                                              <p:pRg st="2" end="2"/>
                                            </p:txEl>
                                          </p:spTgt>
                                        </p:tgtEl>
                                      </p:cBhvr>
                                    </p:animEffect>
                                    <p:anim calcmode="lin" valueType="num">
                                      <p:cBhvr>
                                        <p:cTn id="22" dur="1000" fill="hold"/>
                                        <p:tgtEl>
                                          <p:spTgt spid="1204227">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0422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04227">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204227">
                                            <p:txEl>
                                              <p:pRg st="3" end="3"/>
                                            </p:txEl>
                                          </p:spTgt>
                                        </p:tgtEl>
                                        <p:attrNameLst>
                                          <p:attrName>style.visibility</p:attrName>
                                        </p:attrNameLst>
                                      </p:cBhvr>
                                      <p:to>
                                        <p:strVal val="visible"/>
                                      </p:to>
                                    </p:set>
                                    <p:animEffect transition="in" filter="fade">
                                      <p:cBhvr>
                                        <p:cTn id="27" dur="1000"/>
                                        <p:tgtEl>
                                          <p:spTgt spid="1204227">
                                            <p:txEl>
                                              <p:pRg st="3" end="3"/>
                                            </p:txEl>
                                          </p:spTgt>
                                        </p:tgtEl>
                                      </p:cBhvr>
                                    </p:animEffect>
                                    <p:anim calcmode="lin" valueType="num">
                                      <p:cBhvr>
                                        <p:cTn id="28" dur="1000" fill="hold"/>
                                        <p:tgtEl>
                                          <p:spTgt spid="1204227">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04227">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04227">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204227">
                                            <p:txEl>
                                              <p:pRg st="4" end="4"/>
                                            </p:txEl>
                                          </p:spTgt>
                                        </p:tgtEl>
                                        <p:attrNameLst>
                                          <p:attrName>style.visibility</p:attrName>
                                        </p:attrNameLst>
                                      </p:cBhvr>
                                      <p:to>
                                        <p:strVal val="visible"/>
                                      </p:to>
                                    </p:set>
                                    <p:animEffect transition="in" filter="fade">
                                      <p:cBhvr>
                                        <p:cTn id="33" dur="1000"/>
                                        <p:tgtEl>
                                          <p:spTgt spid="1204227">
                                            <p:txEl>
                                              <p:pRg st="4" end="4"/>
                                            </p:txEl>
                                          </p:spTgt>
                                        </p:tgtEl>
                                      </p:cBhvr>
                                    </p:animEffect>
                                    <p:anim calcmode="lin" valueType="num">
                                      <p:cBhvr>
                                        <p:cTn id="34" dur="1000" fill="hold"/>
                                        <p:tgtEl>
                                          <p:spTgt spid="1204227">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204227">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04227">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04227">
                                            <p:txEl>
                                              <p:pRg st="5" end="5"/>
                                            </p:txEl>
                                          </p:spTgt>
                                        </p:tgtEl>
                                        <p:attrNameLst>
                                          <p:attrName>style.visibility</p:attrName>
                                        </p:attrNameLst>
                                      </p:cBhvr>
                                      <p:to>
                                        <p:strVal val="visible"/>
                                      </p:to>
                                    </p:set>
                                    <p:animEffect transition="in" filter="fade">
                                      <p:cBhvr>
                                        <p:cTn id="39" dur="1000"/>
                                        <p:tgtEl>
                                          <p:spTgt spid="1204227">
                                            <p:txEl>
                                              <p:pRg st="5" end="5"/>
                                            </p:txEl>
                                          </p:spTgt>
                                        </p:tgtEl>
                                      </p:cBhvr>
                                    </p:animEffect>
                                    <p:anim calcmode="lin" valueType="num">
                                      <p:cBhvr>
                                        <p:cTn id="40" dur="1000" fill="hold"/>
                                        <p:tgtEl>
                                          <p:spTgt spid="1204227">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204227">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0422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204227">
                                            <p:txEl>
                                              <p:pRg st="6" end="6"/>
                                            </p:txEl>
                                          </p:spTgt>
                                        </p:tgtEl>
                                        <p:attrNameLst>
                                          <p:attrName>style.visibility</p:attrName>
                                        </p:attrNameLst>
                                      </p:cBhvr>
                                      <p:to>
                                        <p:strVal val="visible"/>
                                      </p:to>
                                    </p:set>
                                    <p:animEffect transition="in" filter="fade">
                                      <p:cBhvr>
                                        <p:cTn id="47" dur="1000"/>
                                        <p:tgtEl>
                                          <p:spTgt spid="1204227">
                                            <p:txEl>
                                              <p:pRg st="6" end="6"/>
                                            </p:txEl>
                                          </p:spTgt>
                                        </p:tgtEl>
                                      </p:cBhvr>
                                    </p:animEffect>
                                    <p:anim calcmode="lin" valueType="num">
                                      <p:cBhvr>
                                        <p:cTn id="48" dur="1000" fill="hold"/>
                                        <p:tgtEl>
                                          <p:spTgt spid="1204227">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204227">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04227">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204227">
                                            <p:txEl>
                                              <p:pRg st="7" end="7"/>
                                            </p:txEl>
                                          </p:spTgt>
                                        </p:tgtEl>
                                        <p:attrNameLst>
                                          <p:attrName>style.visibility</p:attrName>
                                        </p:attrNameLst>
                                      </p:cBhvr>
                                      <p:to>
                                        <p:strVal val="visible"/>
                                      </p:to>
                                    </p:set>
                                    <p:animEffect transition="in" filter="fade">
                                      <p:cBhvr>
                                        <p:cTn id="53" dur="1000"/>
                                        <p:tgtEl>
                                          <p:spTgt spid="1204227">
                                            <p:txEl>
                                              <p:pRg st="7" end="7"/>
                                            </p:txEl>
                                          </p:spTgt>
                                        </p:tgtEl>
                                      </p:cBhvr>
                                    </p:animEffect>
                                    <p:anim calcmode="lin" valueType="num">
                                      <p:cBhvr>
                                        <p:cTn id="54" dur="1000" fill="hold"/>
                                        <p:tgtEl>
                                          <p:spTgt spid="1204227">
                                            <p:txEl>
                                              <p:pRg st="7" end="7"/>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204227">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04227">
                                            <p:txEl>
                                              <p:pRg st="7" end="7"/>
                                            </p:tx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204227">
                                            <p:txEl>
                                              <p:pRg st="8" end="8"/>
                                            </p:txEl>
                                          </p:spTgt>
                                        </p:tgtEl>
                                        <p:attrNameLst>
                                          <p:attrName>style.visibility</p:attrName>
                                        </p:attrNameLst>
                                      </p:cBhvr>
                                      <p:to>
                                        <p:strVal val="visible"/>
                                      </p:to>
                                    </p:set>
                                    <p:animEffect transition="in" filter="fade">
                                      <p:cBhvr>
                                        <p:cTn id="59" dur="1000"/>
                                        <p:tgtEl>
                                          <p:spTgt spid="1204227">
                                            <p:txEl>
                                              <p:pRg st="8" end="8"/>
                                            </p:txEl>
                                          </p:spTgt>
                                        </p:tgtEl>
                                      </p:cBhvr>
                                    </p:animEffect>
                                    <p:anim calcmode="lin" valueType="num">
                                      <p:cBhvr>
                                        <p:cTn id="60" dur="1000" fill="hold"/>
                                        <p:tgtEl>
                                          <p:spTgt spid="1204227">
                                            <p:txEl>
                                              <p:pRg st="8" end="8"/>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204227">
                                            <p:txEl>
                                              <p:pRg st="8" end="8"/>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204227">
                                            <p:txEl>
                                              <p:pRg st="8" end="8"/>
                                            </p:txEl>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204227">
                                            <p:txEl>
                                              <p:pRg st="9" end="9"/>
                                            </p:txEl>
                                          </p:spTgt>
                                        </p:tgtEl>
                                        <p:attrNameLst>
                                          <p:attrName>style.visibility</p:attrName>
                                        </p:attrNameLst>
                                      </p:cBhvr>
                                      <p:to>
                                        <p:strVal val="visible"/>
                                      </p:to>
                                    </p:set>
                                    <p:animEffect transition="in" filter="fade">
                                      <p:cBhvr>
                                        <p:cTn id="65" dur="1000"/>
                                        <p:tgtEl>
                                          <p:spTgt spid="1204227">
                                            <p:txEl>
                                              <p:pRg st="9" end="9"/>
                                            </p:txEl>
                                          </p:spTgt>
                                        </p:tgtEl>
                                      </p:cBhvr>
                                    </p:animEffect>
                                    <p:anim calcmode="lin" valueType="num">
                                      <p:cBhvr>
                                        <p:cTn id="66" dur="1000" fill="hold"/>
                                        <p:tgtEl>
                                          <p:spTgt spid="1204227">
                                            <p:txEl>
                                              <p:pRg st="9" end="9"/>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1204227">
                                            <p:txEl>
                                              <p:pRg st="9" end="9"/>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20422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204227">
                                            <p:txEl>
                                              <p:pRg st="10" end="10"/>
                                            </p:txEl>
                                          </p:spTgt>
                                        </p:tgtEl>
                                        <p:attrNameLst>
                                          <p:attrName>style.visibility</p:attrName>
                                        </p:attrNameLst>
                                      </p:cBhvr>
                                      <p:to>
                                        <p:strVal val="visible"/>
                                      </p:to>
                                    </p:set>
                                    <p:animEffect transition="in" filter="fade">
                                      <p:cBhvr>
                                        <p:cTn id="73" dur="1000"/>
                                        <p:tgtEl>
                                          <p:spTgt spid="1204227">
                                            <p:txEl>
                                              <p:pRg st="10" end="10"/>
                                            </p:txEl>
                                          </p:spTgt>
                                        </p:tgtEl>
                                      </p:cBhvr>
                                    </p:animEffect>
                                    <p:anim calcmode="lin" valueType="num">
                                      <p:cBhvr>
                                        <p:cTn id="74" dur="1000" fill="hold"/>
                                        <p:tgtEl>
                                          <p:spTgt spid="1204227">
                                            <p:txEl>
                                              <p:pRg st="10" end="10"/>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1204227">
                                            <p:txEl>
                                              <p:pRg st="10" end="10"/>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204227">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27" grpId="0" build="p" bldLvl="2"/>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 Literary 2 - Dead Sea Scrolls">
  <a:themeElements>
    <a:clrScheme name="14 Literary 2 - Dead Sea Scrolls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4 Literary 2 - Dead Sea Scrolls">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14 Literary 2 - Dead Sea Scrolls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4 Literary 2 - Dead Sea Scrolls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4 Literary 2 - Dead Sea Scrolls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4 Literary 2 - Dead Sea Scrolls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4 Literary 2 - Dead Sea Scrolls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4 Literary 2 - Dead Sea Scrolls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4 Literary 2 - Dead Sea Scrolls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4 Literary 2 - Dead Sea Scrolls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4 Literary 2 - Dead Sea Scrolls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1275</TotalTime>
  <Words>2399</Words>
  <Application>Microsoft Macintosh PowerPoint</Application>
  <PresentationFormat>On-screen Show (4:3)</PresentationFormat>
  <Paragraphs>233</Paragraphs>
  <Slides>27</Slides>
  <Notes>25</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27</vt:i4>
      </vt:variant>
    </vt:vector>
  </HeadingPairs>
  <TitlesOfParts>
    <vt:vector size="44" baseType="lpstr">
      <vt:lpstr>BONES</vt:lpstr>
      <vt:lpstr>Arial</vt:lpstr>
      <vt:lpstr>Calibri</vt:lpstr>
      <vt:lpstr>Comic Sans MS</vt:lpstr>
      <vt:lpstr>Garamond</vt:lpstr>
      <vt:lpstr>Georgia</vt:lpstr>
      <vt:lpstr>Helvetica Neue Black Condensed</vt:lpstr>
      <vt:lpstr>Symbol</vt:lpstr>
      <vt:lpstr>Times New Roman</vt:lpstr>
      <vt:lpstr>Wingdings</vt:lpstr>
      <vt:lpstr>49_Blank Presentation</vt:lpstr>
      <vt:lpstr>Lock And Key</vt:lpstr>
      <vt:lpstr>Project Overview (Standard)</vt:lpstr>
      <vt:lpstr>Default Design</vt:lpstr>
      <vt:lpstr>14 Literary 2 - Dead Sea Scrolls</vt:lpstr>
      <vt:lpstr>2_Default Design</vt:lpstr>
      <vt:lpstr>Orbit</vt:lpstr>
      <vt:lpstr>مقدمة</vt:lpstr>
      <vt:lpstr> التمييز بين المفاهيم (ميريل, “مقدمة”)</vt:lpstr>
      <vt:lpstr>أنواع النقد</vt:lpstr>
      <vt:lpstr>هل أعطى الله الوصايا العشرة بالفعل ؟</vt:lpstr>
      <vt:lpstr>هل العهد القديم صادق ؟</vt:lpstr>
      <vt:lpstr>رسم بياني لملوك و أنبياء العهد القديم</vt:lpstr>
      <vt:lpstr>هل سلسلة أنساب ملوك إسرائيل  ضرورية ؟</vt:lpstr>
      <vt:lpstr>سؤالين بخصوص البار المتألم  (تمت الإجابة عنهما بحسب 1 بط 3 : 13 - 17) </vt:lpstr>
      <vt:lpstr>معاناة البار ( 1 بطرس 3 : 13 – 17 )</vt:lpstr>
      <vt:lpstr>من يخاف أكثر ؟</vt:lpstr>
      <vt:lpstr>1 بطرس 3 : 15 – 16 (فاندايك)</vt:lpstr>
      <vt:lpstr>كيتشن هو إنجيلي بريطاني</vt:lpstr>
      <vt:lpstr>كيف يشكك العلماء في العهد القديم ؟</vt:lpstr>
      <vt:lpstr>كهف الكتاب</vt:lpstr>
      <vt:lpstr>كيف يشكك العلماء في العهد القديم ؟</vt:lpstr>
      <vt:lpstr>لماذا يشكك العلماء في العهد القديم ؟</vt:lpstr>
      <vt:lpstr>اختراع التاريخ</vt:lpstr>
      <vt:lpstr>كهف الكتاب</vt:lpstr>
      <vt:lpstr>مشاكل التشكيك في العهد القديم</vt:lpstr>
      <vt:lpstr>استفسارنا</vt:lpstr>
      <vt:lpstr>دليلنا</vt:lpstr>
      <vt:lpstr> القائمة 1 : المراحل السبعة في التاريخ الكتابي التقليدي</vt:lpstr>
      <vt:lpstr>تحديث المقدمات الإنجيلية</vt:lpstr>
      <vt:lpstr>المحتويات</vt:lpstr>
      <vt:lpstr>دراستنا خلال هذا المساق</vt:lpstr>
      <vt:lpstr>Black</vt:lpstr>
      <vt:lpstr>نقدية في العهد القديم وصف المساق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176</cp:revision>
  <dcterms:created xsi:type="dcterms:W3CDTF">2014-08-02T06:39:19Z</dcterms:created>
  <dcterms:modified xsi:type="dcterms:W3CDTF">2022-08-20T13:10:27Z</dcterms:modified>
</cp:coreProperties>
</file>